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7" r:id="rId2"/>
    <p:sldId id="282" r:id="rId3"/>
    <p:sldId id="298" r:id="rId4"/>
    <p:sldId id="300" r:id="rId5"/>
    <p:sldId id="301" r:id="rId6"/>
    <p:sldId id="280" r:id="rId7"/>
    <p:sldId id="257" r:id="rId8"/>
    <p:sldId id="279" r:id="rId9"/>
    <p:sldId id="258" r:id="rId10"/>
    <p:sldId id="259" r:id="rId11"/>
    <p:sldId id="260" r:id="rId12"/>
    <p:sldId id="262" r:id="rId13"/>
    <p:sldId id="277" r:id="rId14"/>
    <p:sldId id="278" r:id="rId15"/>
    <p:sldId id="284" r:id="rId16"/>
    <p:sldId id="263" r:id="rId17"/>
    <p:sldId id="264" r:id="rId18"/>
    <p:sldId id="265" r:id="rId19"/>
    <p:sldId id="269" r:id="rId20"/>
    <p:sldId id="268" r:id="rId21"/>
    <p:sldId id="270" r:id="rId22"/>
    <p:sldId id="271" r:id="rId23"/>
    <p:sldId id="272" r:id="rId24"/>
    <p:sldId id="273" r:id="rId25"/>
    <p:sldId id="274" r:id="rId26"/>
    <p:sldId id="275" r:id="rId27"/>
    <p:sldId id="302" r:id="rId28"/>
    <p:sldId id="285" r:id="rId29"/>
    <p:sldId id="286" r:id="rId30"/>
    <p:sldId id="287" r:id="rId31"/>
    <p:sldId id="291" r:id="rId32"/>
    <p:sldId id="288" r:id="rId33"/>
    <p:sldId id="292" r:id="rId34"/>
    <p:sldId id="289" r:id="rId35"/>
    <p:sldId id="290" r:id="rId36"/>
    <p:sldId id="293" r:id="rId37"/>
    <p:sldId id="294" r:id="rId38"/>
    <p:sldId id="283" r:id="rId39"/>
    <p:sldId id="27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hyperlink" Target="https://www.youtube.com/c/YogendraKothar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331"/>
            <a:ext cx="12191999" cy="3167269"/>
          </a:xfrm>
        </p:spPr>
        <p:txBody>
          <a:bodyPr>
            <a:noAutofit/>
          </a:bodyPr>
          <a:lstStyle/>
          <a:p>
            <a:pPr lvl="0" algn="ctr">
              <a:spcBef>
                <a:spcPts val="0"/>
              </a:spcBef>
            </a:pPr>
            <a:r>
              <a:rPr lang="en-US" sz="6000" b="1" cap="none" dirty="0" smtClean="0">
                <a:ln>
                  <a:noFill/>
                </a:ln>
                <a:solidFill>
                  <a:prstClr val="white"/>
                </a:solidFill>
                <a:latin typeface="Calibri" panose="020F0502020204030204"/>
              </a:rPr>
              <a:t>Explore </a:t>
            </a:r>
            <a:r>
              <a:rPr lang="en-US" sz="6000" b="1" cap="none" dirty="0">
                <a:ln>
                  <a:noFill/>
                </a:ln>
                <a:solidFill>
                  <a:prstClr val="white"/>
                </a:solidFill>
                <a:latin typeface="Calibri" panose="020F0502020204030204"/>
              </a:rPr>
              <a:t>Chemistry with </a:t>
            </a:r>
            <a:br>
              <a:rPr lang="en-US" sz="6000" b="1" cap="none" dirty="0">
                <a:ln>
                  <a:noFill/>
                </a:ln>
                <a:solidFill>
                  <a:prstClr val="white"/>
                </a:solidFill>
                <a:latin typeface="Calibri" panose="020F0502020204030204"/>
              </a:rPr>
            </a:br>
            <a:r>
              <a:rPr lang="en-US" sz="6000" b="1" cap="none" dirty="0" smtClean="0">
                <a:ln>
                  <a:noFill/>
                </a:ln>
                <a:solidFill>
                  <a:srgbClr val="00B050"/>
                </a:solidFill>
                <a:latin typeface="Calibri" panose="020F0502020204030204"/>
              </a:rPr>
              <a:t>ChemTube3D</a:t>
            </a:r>
            <a:br>
              <a:rPr lang="en-US" sz="6000" b="1" cap="none" dirty="0" smtClean="0">
                <a:ln>
                  <a:noFill/>
                </a:ln>
                <a:solidFill>
                  <a:srgbClr val="00B050"/>
                </a:solidFill>
                <a:latin typeface="Calibri" panose="020F0502020204030204"/>
              </a:rPr>
            </a:br>
            <a:r>
              <a:rPr lang="en-US" sz="6000" b="1" cap="none" dirty="0" smtClean="0">
                <a:ln>
                  <a:noFill/>
                </a:ln>
                <a:solidFill>
                  <a:srgbClr val="FFFF00"/>
                </a:solidFill>
                <a:latin typeface="Calibri" panose="020F0502020204030204"/>
              </a:rPr>
              <a:t>(in Hindi)</a:t>
            </a:r>
            <a:r>
              <a:rPr lang="en-US" sz="6000" b="1" cap="none" dirty="0">
                <a:ln>
                  <a:noFill/>
                </a:ln>
                <a:solidFill>
                  <a:srgbClr val="FFFF00"/>
                </a:solidFill>
                <a:latin typeface="Calibri" panose="020F0502020204030204"/>
              </a:rPr>
              <a:t/>
            </a:r>
            <a:br>
              <a:rPr lang="en-US" sz="6000" b="1" cap="none" dirty="0">
                <a:ln>
                  <a:noFill/>
                </a:ln>
                <a:solidFill>
                  <a:srgbClr val="FFFF00"/>
                </a:solidFill>
                <a:latin typeface="Calibri" panose="020F0502020204030204"/>
              </a:rPr>
            </a:br>
            <a:endParaRPr lang="en-US" b="1" dirty="0">
              <a:solidFill>
                <a:srgbClr val="FFFF00"/>
              </a:solidFill>
            </a:endParaRPr>
          </a:p>
        </p:txBody>
      </p:sp>
      <p:sp>
        <p:nvSpPr>
          <p:cNvPr id="3" name="Content Placeholder 2"/>
          <p:cNvSpPr>
            <a:spLocks noGrp="1"/>
          </p:cNvSpPr>
          <p:nvPr>
            <p:ph idx="1"/>
          </p:nvPr>
        </p:nvSpPr>
        <p:spPr>
          <a:xfrm>
            <a:off x="0" y="3657600"/>
            <a:ext cx="12192000" cy="3180522"/>
          </a:xfrm>
        </p:spPr>
        <p:txBody>
          <a:bodyPr>
            <a:normAutofit/>
          </a:bodyPr>
          <a:lstStyle/>
          <a:p>
            <a:pPr marL="0" indent="0" algn="ctr">
              <a:buNone/>
            </a:pPr>
            <a:endParaRPr lang="en-US" sz="4000" b="1" dirty="0" smtClean="0">
              <a:solidFill>
                <a:srgbClr val="FFC000"/>
              </a:solidFill>
            </a:endParaRPr>
          </a:p>
          <a:p>
            <a:pPr marL="0" indent="0" algn="ctr">
              <a:buNone/>
            </a:pPr>
            <a:r>
              <a:rPr lang="en-US" sz="4000" b="1" dirty="0" smtClean="0">
                <a:solidFill>
                  <a:srgbClr val="FFC000"/>
                </a:solidFill>
              </a:rPr>
              <a:t>Dr</a:t>
            </a:r>
            <a:r>
              <a:rPr lang="en-US" sz="4000" b="1" dirty="0">
                <a:solidFill>
                  <a:srgbClr val="FFC000"/>
                </a:solidFill>
              </a:rPr>
              <a:t>. Yogendra Kumar Kothari</a:t>
            </a:r>
            <a:r>
              <a:rPr lang="en-US" sz="3200" b="1" dirty="0">
                <a:solidFill>
                  <a:srgbClr val="FFC000"/>
                </a:solidFill>
              </a:rPr>
              <a:t/>
            </a:r>
            <a:br>
              <a:rPr lang="en-US" sz="3200" b="1" dirty="0">
                <a:solidFill>
                  <a:srgbClr val="FFC000"/>
                </a:solidFill>
              </a:rPr>
            </a:br>
            <a:r>
              <a:rPr lang="en-US" sz="3200" b="1" dirty="0">
                <a:solidFill>
                  <a:schemeClr val="accent6">
                    <a:lumMod val="60000"/>
                    <a:lumOff val="40000"/>
                  </a:schemeClr>
                </a:solidFill>
              </a:rPr>
              <a:t>(ACT </a:t>
            </a:r>
            <a:r>
              <a:rPr lang="en-US" sz="3200" b="1" dirty="0" smtClean="0">
                <a:solidFill>
                  <a:schemeClr val="accent6">
                    <a:lumMod val="60000"/>
                    <a:lumOff val="40000"/>
                  </a:schemeClr>
                </a:solidFill>
              </a:rPr>
              <a:t>Member)</a:t>
            </a:r>
          </a:p>
          <a:p>
            <a:pPr marL="0" indent="0" algn="ctr">
              <a:buNone/>
            </a:pPr>
            <a:r>
              <a:rPr lang="en-US" sz="2800" b="1" dirty="0" smtClean="0">
                <a:solidFill>
                  <a:schemeClr val="accent3">
                    <a:lumMod val="20000"/>
                    <a:lumOff val="80000"/>
                  </a:schemeClr>
                </a:solidFill>
              </a:rPr>
              <a:t>Assistant Professor</a:t>
            </a:r>
          </a:p>
          <a:p>
            <a:pPr marL="0" indent="0" algn="ctr">
              <a:buNone/>
            </a:pPr>
            <a:r>
              <a:rPr lang="en-US" sz="2800" b="1" dirty="0" smtClean="0">
                <a:solidFill>
                  <a:schemeClr val="accent3">
                    <a:lumMod val="20000"/>
                    <a:lumOff val="80000"/>
                  </a:schemeClr>
                </a:solidFill>
              </a:rPr>
              <a:t>Govt</a:t>
            </a:r>
            <a:r>
              <a:rPr lang="en-US" sz="2800" b="1" dirty="0">
                <a:solidFill>
                  <a:schemeClr val="accent3">
                    <a:lumMod val="20000"/>
                    <a:lumOff val="80000"/>
                  </a:schemeClr>
                </a:solidFill>
              </a:rPr>
              <a:t>. </a:t>
            </a:r>
            <a:r>
              <a:rPr lang="en-US" sz="2800" b="1" dirty="0" smtClean="0">
                <a:solidFill>
                  <a:schemeClr val="accent3">
                    <a:lumMod val="20000"/>
                    <a:lumOff val="80000"/>
                  </a:schemeClr>
                </a:solidFill>
              </a:rPr>
              <a:t>College of Teacher Education , </a:t>
            </a:r>
            <a:r>
              <a:rPr lang="en-US" sz="2800" b="1" dirty="0">
                <a:solidFill>
                  <a:schemeClr val="accent3">
                    <a:lumMod val="20000"/>
                    <a:lumOff val="80000"/>
                  </a:schemeClr>
                </a:solidFill>
              </a:rPr>
              <a:t>Ujjain (M.P.)</a:t>
            </a:r>
          </a:p>
          <a:p>
            <a:pPr algn="ctr"/>
            <a:endParaRPr lang="en-US" sz="2800" b="1" dirty="0"/>
          </a:p>
        </p:txBody>
      </p:sp>
    </p:spTree>
    <p:extLst>
      <p:ext uri="{BB962C8B-B14F-4D97-AF65-F5344CB8AC3E}">
        <p14:creationId xmlns:p14="http://schemas.microsoft.com/office/powerpoint/2010/main" val="201480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677" y="847165"/>
            <a:ext cx="9940612" cy="5512268"/>
          </a:xfrm>
        </p:spPr>
      </p:pic>
      <p:sp>
        <p:nvSpPr>
          <p:cNvPr id="2" name="Rectangle 1"/>
          <p:cNvSpPr/>
          <p:nvPr/>
        </p:nvSpPr>
        <p:spPr>
          <a:xfrm>
            <a:off x="3496235" y="2433918"/>
            <a:ext cx="1102659" cy="69924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081247" y="1039907"/>
            <a:ext cx="1775042" cy="28328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47951" y="227574"/>
            <a:ext cx="9071909" cy="523220"/>
          </a:xfrm>
          <a:prstGeom prst="rect">
            <a:avLst/>
          </a:prstGeom>
        </p:spPr>
        <p:txBody>
          <a:bodyPr wrap="square">
            <a:spAutoFit/>
          </a:bodyPr>
          <a:lstStyle/>
          <a:p>
            <a:r>
              <a:rPr lang="en-US" sz="2800" b="1" dirty="0" smtClean="0">
                <a:solidFill>
                  <a:srgbClr val="FFFF00"/>
                </a:solidFill>
              </a:rPr>
              <a:t>“Controls” </a:t>
            </a:r>
            <a:r>
              <a:rPr lang="hi-IN" sz="2800" b="1" dirty="0">
                <a:solidFill>
                  <a:srgbClr val="FFFF00"/>
                </a:solidFill>
              </a:rPr>
              <a:t>पर क्लिक करने पर </a:t>
            </a:r>
            <a:r>
              <a:rPr lang="en-US" sz="2800" b="1" dirty="0" smtClean="0">
                <a:solidFill>
                  <a:srgbClr val="FFFF00"/>
                </a:solidFill>
              </a:rPr>
              <a:t>=&gt; Various options</a:t>
            </a:r>
            <a:endParaRPr lang="en-US" sz="2800" dirty="0">
              <a:solidFill>
                <a:srgbClr val="FFFF00"/>
              </a:solidFill>
            </a:endParaRPr>
          </a:p>
        </p:txBody>
      </p:sp>
    </p:spTree>
    <p:extLst>
      <p:ext uri="{BB962C8B-B14F-4D97-AF65-F5344CB8AC3E}">
        <p14:creationId xmlns:p14="http://schemas.microsoft.com/office/powerpoint/2010/main" val="4086266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83" y="187338"/>
            <a:ext cx="6139722" cy="584775"/>
          </a:xfrm>
          <a:prstGeom prst="rect">
            <a:avLst/>
          </a:prstGeom>
        </p:spPr>
        <p:txBody>
          <a:bodyPr wrap="square">
            <a:spAutoFit/>
          </a:bodyPr>
          <a:lstStyle/>
          <a:p>
            <a:r>
              <a:rPr lang="en-US" sz="3200" b="1" dirty="0" smtClean="0">
                <a:solidFill>
                  <a:srgbClr val="FFFF00"/>
                </a:solidFill>
              </a:rPr>
              <a:t>2s </a:t>
            </a:r>
            <a:r>
              <a:rPr lang="hi-IN" sz="3200" b="1" dirty="0" smtClean="0">
                <a:solidFill>
                  <a:srgbClr val="FFFF00"/>
                </a:solidFill>
              </a:rPr>
              <a:t>कक्षक</a:t>
            </a:r>
            <a:r>
              <a:rPr lang="en-US" sz="3200" b="1" dirty="0" smtClean="0">
                <a:solidFill>
                  <a:srgbClr val="FFFF00"/>
                </a:solidFill>
              </a:rPr>
              <a:t> (ORBITAL)</a:t>
            </a:r>
            <a:r>
              <a:rPr lang="hi-IN" sz="3200" b="1" dirty="0" smtClean="0">
                <a:solidFill>
                  <a:srgbClr val="FFFF00"/>
                </a:solidFill>
              </a:rPr>
              <a:t> </a:t>
            </a:r>
            <a:r>
              <a:rPr lang="hi-IN" sz="3200" b="1" dirty="0">
                <a:solidFill>
                  <a:srgbClr val="FFFF00"/>
                </a:solidFill>
              </a:rPr>
              <a:t>की </a:t>
            </a:r>
            <a:r>
              <a:rPr lang="hi-IN" sz="3200" b="1" dirty="0" smtClean="0">
                <a:solidFill>
                  <a:srgbClr val="FFFF00"/>
                </a:solidFill>
              </a:rPr>
              <a:t>आकृति</a:t>
            </a:r>
            <a:endParaRPr lang="en-US" sz="3200" b="1" dirty="0">
              <a:solidFill>
                <a:srgbClr val="FFFF00"/>
              </a:solidFill>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2" y="963900"/>
            <a:ext cx="10461421" cy="5774161"/>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3" y="924144"/>
            <a:ext cx="10461421" cy="5774161"/>
          </a:xfrm>
          <a:prstGeom prst="rect">
            <a:avLst/>
          </a:prstGeom>
        </p:spPr>
      </p:pic>
    </p:spTree>
    <p:extLst>
      <p:ext uri="{BB962C8B-B14F-4D97-AF65-F5344CB8AC3E}">
        <p14:creationId xmlns:p14="http://schemas.microsoft.com/office/powerpoint/2010/main" val="223087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809" y="925119"/>
            <a:ext cx="10178470" cy="5449896"/>
          </a:xfrm>
        </p:spPr>
      </p:pic>
      <p:sp>
        <p:nvSpPr>
          <p:cNvPr id="3" name="Rectangle 2"/>
          <p:cNvSpPr/>
          <p:nvPr/>
        </p:nvSpPr>
        <p:spPr>
          <a:xfrm>
            <a:off x="661808" y="272869"/>
            <a:ext cx="8309913" cy="523220"/>
          </a:xfrm>
          <a:prstGeom prst="rect">
            <a:avLst/>
          </a:prstGeom>
        </p:spPr>
        <p:txBody>
          <a:bodyPr wrap="square">
            <a:spAutoFit/>
          </a:bodyPr>
          <a:lstStyle/>
          <a:p>
            <a:r>
              <a:rPr lang="en-US" sz="2800" b="1" dirty="0">
                <a:solidFill>
                  <a:srgbClr val="FFFF00"/>
                </a:solidFill>
              </a:rPr>
              <a:t>“Controls” </a:t>
            </a:r>
            <a:r>
              <a:rPr lang="hi-IN" sz="2800" b="1" dirty="0">
                <a:solidFill>
                  <a:srgbClr val="FFFF00"/>
                </a:solidFill>
              </a:rPr>
              <a:t>पर क्लिक करने पर </a:t>
            </a:r>
            <a:r>
              <a:rPr lang="en-US" sz="2800" b="1" dirty="0">
                <a:solidFill>
                  <a:srgbClr val="FFFF00"/>
                </a:solidFill>
              </a:rPr>
              <a:t>=&gt; Various options</a:t>
            </a:r>
            <a:endParaRPr lang="en-US" sz="2800" dirty="0">
              <a:solidFill>
                <a:srgbClr val="FFFF00"/>
              </a:solidFill>
            </a:endParaRPr>
          </a:p>
        </p:txBody>
      </p:sp>
    </p:spTree>
    <p:extLst>
      <p:ext uri="{BB962C8B-B14F-4D97-AF65-F5344CB8AC3E}">
        <p14:creationId xmlns:p14="http://schemas.microsoft.com/office/powerpoint/2010/main" val="136062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842" y="1008530"/>
            <a:ext cx="10430280" cy="5377796"/>
          </a:xfrm>
        </p:spPr>
      </p:pic>
      <p:sp>
        <p:nvSpPr>
          <p:cNvPr id="2" name="Rectangle 1"/>
          <p:cNvSpPr/>
          <p:nvPr/>
        </p:nvSpPr>
        <p:spPr>
          <a:xfrm>
            <a:off x="670842" y="286176"/>
            <a:ext cx="7043483" cy="584775"/>
          </a:xfrm>
          <a:prstGeom prst="rect">
            <a:avLst/>
          </a:prstGeom>
        </p:spPr>
        <p:txBody>
          <a:bodyPr wrap="square">
            <a:spAutoFit/>
          </a:bodyPr>
          <a:lstStyle/>
          <a:p>
            <a:r>
              <a:rPr lang="en-US" sz="3200" b="1" dirty="0" smtClean="0">
                <a:solidFill>
                  <a:srgbClr val="FFFF00"/>
                </a:solidFill>
              </a:rPr>
              <a:t>1s, 2s </a:t>
            </a:r>
            <a:r>
              <a:rPr lang="hi-IN" sz="3200" b="1" dirty="0" smtClean="0">
                <a:solidFill>
                  <a:srgbClr val="FFFF00"/>
                </a:solidFill>
              </a:rPr>
              <a:t>कक्षकों</a:t>
            </a:r>
            <a:r>
              <a:rPr lang="en-US" sz="3200" b="1" dirty="0" smtClean="0">
                <a:solidFill>
                  <a:srgbClr val="FFFF00"/>
                </a:solidFill>
              </a:rPr>
              <a:t> (orbitals)</a:t>
            </a:r>
            <a:r>
              <a:rPr lang="hi-IN" sz="3200" b="1" dirty="0" smtClean="0">
                <a:solidFill>
                  <a:srgbClr val="FFFF00"/>
                </a:solidFill>
              </a:rPr>
              <a:t> </a:t>
            </a:r>
            <a:r>
              <a:rPr lang="hi-IN" sz="3200" b="1" dirty="0">
                <a:solidFill>
                  <a:srgbClr val="FFFF00"/>
                </a:solidFill>
              </a:rPr>
              <a:t>का सापेक्ष आकार</a:t>
            </a:r>
          </a:p>
        </p:txBody>
      </p:sp>
      <p:sp>
        <p:nvSpPr>
          <p:cNvPr id="3" name="Rectangle 2"/>
          <p:cNvSpPr/>
          <p:nvPr/>
        </p:nvSpPr>
        <p:spPr>
          <a:xfrm>
            <a:off x="4477871" y="3939988"/>
            <a:ext cx="1183341" cy="4437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9837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502" y="955255"/>
            <a:ext cx="10393386" cy="5727420"/>
          </a:xfrm>
        </p:spPr>
      </p:pic>
      <p:sp>
        <p:nvSpPr>
          <p:cNvPr id="3" name="Rectangle 2"/>
          <p:cNvSpPr/>
          <p:nvPr/>
        </p:nvSpPr>
        <p:spPr>
          <a:xfrm>
            <a:off x="4908177" y="3949147"/>
            <a:ext cx="1183341" cy="7156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35502" y="249428"/>
            <a:ext cx="8246938" cy="584775"/>
          </a:xfrm>
          <a:prstGeom prst="rect">
            <a:avLst/>
          </a:prstGeom>
        </p:spPr>
        <p:txBody>
          <a:bodyPr wrap="none">
            <a:spAutoFit/>
          </a:bodyPr>
          <a:lstStyle/>
          <a:p>
            <a:r>
              <a:rPr lang="en-US" sz="3200" b="1" dirty="0" smtClean="0">
                <a:solidFill>
                  <a:srgbClr val="FFFF00"/>
                </a:solidFill>
              </a:rPr>
              <a:t>1s, 2s </a:t>
            </a:r>
            <a:r>
              <a:rPr lang="hi-IN" sz="3200" b="1" dirty="0" smtClean="0">
                <a:solidFill>
                  <a:srgbClr val="FFFF00"/>
                </a:solidFill>
              </a:rPr>
              <a:t>और</a:t>
            </a:r>
            <a:r>
              <a:rPr lang="en-US" sz="3200" b="1" dirty="0" smtClean="0">
                <a:solidFill>
                  <a:srgbClr val="FFFF00"/>
                </a:solidFill>
              </a:rPr>
              <a:t> </a:t>
            </a:r>
            <a:r>
              <a:rPr lang="hi-IN" sz="3200" b="1" dirty="0" smtClean="0">
                <a:solidFill>
                  <a:srgbClr val="FFFF00"/>
                </a:solidFill>
              </a:rPr>
              <a:t>3</a:t>
            </a:r>
            <a:r>
              <a:rPr lang="en-US" sz="3200" b="1" dirty="0" smtClean="0">
                <a:solidFill>
                  <a:srgbClr val="FFFF00"/>
                </a:solidFill>
              </a:rPr>
              <a:t>s </a:t>
            </a:r>
            <a:r>
              <a:rPr lang="hi-IN" sz="3200" b="1" dirty="0" smtClean="0">
                <a:solidFill>
                  <a:srgbClr val="FFFF00"/>
                </a:solidFill>
              </a:rPr>
              <a:t>कक्षकों</a:t>
            </a:r>
            <a:r>
              <a:rPr lang="en-US" sz="3200" b="1" dirty="0" smtClean="0">
                <a:solidFill>
                  <a:srgbClr val="FFFF00"/>
                </a:solidFill>
              </a:rPr>
              <a:t> (orbitals)</a:t>
            </a:r>
            <a:r>
              <a:rPr lang="hi-IN" sz="3200" b="1" dirty="0" smtClean="0">
                <a:solidFill>
                  <a:srgbClr val="FFFF00"/>
                </a:solidFill>
              </a:rPr>
              <a:t> </a:t>
            </a:r>
            <a:r>
              <a:rPr lang="hi-IN" sz="3200" b="1" dirty="0">
                <a:solidFill>
                  <a:srgbClr val="FFFF00"/>
                </a:solidFill>
              </a:rPr>
              <a:t>का सापेक्ष आकार</a:t>
            </a:r>
            <a:endParaRPr lang="en-US" sz="3200" b="1" dirty="0">
              <a:solidFill>
                <a:srgbClr val="FFFF00"/>
              </a:solidFill>
            </a:endParaRPr>
          </a:p>
        </p:txBody>
      </p:sp>
    </p:spTree>
    <p:extLst>
      <p:ext uri="{BB962C8B-B14F-4D97-AF65-F5344CB8AC3E}">
        <p14:creationId xmlns:p14="http://schemas.microsoft.com/office/powerpoint/2010/main" val="314863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500" y="226341"/>
            <a:ext cx="8198078" cy="646331"/>
          </a:xfrm>
          <a:prstGeom prst="rect">
            <a:avLst/>
          </a:prstGeom>
        </p:spPr>
        <p:txBody>
          <a:bodyPr wrap="none">
            <a:spAutoFit/>
          </a:bodyPr>
          <a:lstStyle/>
          <a:p>
            <a:r>
              <a:rPr lang="en-US" sz="3600" b="1" dirty="0" smtClean="0">
                <a:solidFill>
                  <a:srgbClr val="FFFF00"/>
                </a:solidFill>
              </a:rPr>
              <a:t>1s, 2s, 3s </a:t>
            </a:r>
            <a:r>
              <a:rPr lang="hi-IN" sz="3600" b="1" dirty="0" smtClean="0">
                <a:solidFill>
                  <a:srgbClr val="FFFF00"/>
                </a:solidFill>
              </a:rPr>
              <a:t>और</a:t>
            </a:r>
            <a:r>
              <a:rPr lang="en-US" sz="3600" b="1" dirty="0" smtClean="0">
                <a:solidFill>
                  <a:srgbClr val="FFFF00"/>
                </a:solidFill>
              </a:rPr>
              <a:t> </a:t>
            </a:r>
            <a:r>
              <a:rPr lang="hi-IN" sz="3600" b="1" dirty="0" smtClean="0">
                <a:solidFill>
                  <a:srgbClr val="FFFF00"/>
                </a:solidFill>
              </a:rPr>
              <a:t>2</a:t>
            </a:r>
            <a:r>
              <a:rPr lang="en-US" sz="3600" b="1" dirty="0" smtClean="0">
                <a:solidFill>
                  <a:srgbClr val="FFFF00"/>
                </a:solidFill>
              </a:rPr>
              <a:t>p </a:t>
            </a:r>
            <a:r>
              <a:rPr lang="hi-IN" sz="3600" b="1" dirty="0">
                <a:solidFill>
                  <a:srgbClr val="FFFF00"/>
                </a:solidFill>
              </a:rPr>
              <a:t>कक्षकों का सापेक्ष आकार</a:t>
            </a:r>
          </a:p>
        </p:txBody>
      </p:sp>
      <p:pic>
        <p:nvPicPr>
          <p:cNvPr id="6" name="Picture 5"/>
          <p:cNvPicPr>
            <a:picLocks noChangeAspect="1"/>
          </p:cNvPicPr>
          <p:nvPr/>
        </p:nvPicPr>
        <p:blipFill rotWithShape="1">
          <a:blip r:embed="rId2"/>
          <a:srcRect l="7356" t="14154" r="6730" b="13235"/>
          <a:stretch/>
        </p:blipFill>
        <p:spPr>
          <a:xfrm>
            <a:off x="276500" y="1411017"/>
            <a:ext cx="10948091" cy="5202188"/>
          </a:xfrm>
          <a:prstGeom prst="rect">
            <a:avLst/>
          </a:prstGeom>
        </p:spPr>
      </p:pic>
      <p:sp>
        <p:nvSpPr>
          <p:cNvPr id="7" name="Rectangle 6"/>
          <p:cNvSpPr/>
          <p:nvPr/>
        </p:nvSpPr>
        <p:spPr>
          <a:xfrm>
            <a:off x="5483867" y="2885271"/>
            <a:ext cx="1183341" cy="766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76500" y="867867"/>
            <a:ext cx="7132830" cy="461665"/>
          </a:xfrm>
          <a:prstGeom prst="rect">
            <a:avLst/>
          </a:prstGeom>
        </p:spPr>
        <p:txBody>
          <a:bodyPr wrap="square">
            <a:spAutoFit/>
          </a:bodyPr>
          <a:lstStyle/>
          <a:p>
            <a:r>
              <a:rPr lang="hi-IN" sz="2400" b="1" dirty="0">
                <a:solidFill>
                  <a:srgbClr val="FFFF00"/>
                </a:solidFill>
              </a:rPr>
              <a:t>चार चेकबॉक्स (1</a:t>
            </a:r>
            <a:r>
              <a:rPr lang="en-US" sz="2400" b="1" dirty="0">
                <a:solidFill>
                  <a:srgbClr val="FFFF00"/>
                </a:solidFill>
              </a:rPr>
              <a:t>s, 2s, 3s, 2p) </a:t>
            </a:r>
            <a:r>
              <a:rPr lang="hi-IN" sz="2400" b="1" dirty="0">
                <a:solidFill>
                  <a:srgbClr val="FFFF00"/>
                </a:solidFill>
              </a:rPr>
              <a:t>ऑर्बिटल्स का चयन करें</a:t>
            </a:r>
            <a:endParaRPr lang="en-US" sz="2400" dirty="0">
              <a:solidFill>
                <a:srgbClr val="FFFF00"/>
              </a:solidFill>
            </a:endParaRPr>
          </a:p>
        </p:txBody>
      </p:sp>
    </p:spTree>
    <p:extLst>
      <p:ext uri="{BB962C8B-B14F-4D97-AF65-F5344CB8AC3E}">
        <p14:creationId xmlns:p14="http://schemas.microsoft.com/office/powerpoint/2010/main" val="2313040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435" y="881390"/>
            <a:ext cx="10451566" cy="5727420"/>
          </a:xfrm>
        </p:spPr>
      </p:pic>
      <p:sp>
        <p:nvSpPr>
          <p:cNvPr id="2" name="TextBox 1"/>
          <p:cNvSpPr txBox="1"/>
          <p:nvPr/>
        </p:nvSpPr>
        <p:spPr>
          <a:xfrm>
            <a:off x="727435" y="296615"/>
            <a:ext cx="5752878" cy="584775"/>
          </a:xfrm>
          <a:prstGeom prst="rect">
            <a:avLst/>
          </a:prstGeom>
          <a:noFill/>
        </p:spPr>
        <p:txBody>
          <a:bodyPr wrap="square" rtlCol="0">
            <a:spAutoFit/>
          </a:bodyPr>
          <a:lstStyle/>
          <a:p>
            <a:r>
              <a:rPr lang="en-US" sz="3200" b="1" dirty="0">
                <a:solidFill>
                  <a:srgbClr val="FFFF00"/>
                </a:solidFill>
              </a:rPr>
              <a:t>p</a:t>
            </a:r>
            <a:r>
              <a:rPr lang="en-US" sz="3200" b="1" dirty="0" smtClean="0">
                <a:solidFill>
                  <a:srgbClr val="FFFF00"/>
                </a:solidFill>
              </a:rPr>
              <a:t>-</a:t>
            </a:r>
            <a:r>
              <a:rPr lang="hi-IN" sz="3200" b="1" dirty="0" smtClean="0">
                <a:solidFill>
                  <a:srgbClr val="FFFF00"/>
                </a:solidFill>
              </a:rPr>
              <a:t>कक्षकों </a:t>
            </a:r>
            <a:r>
              <a:rPr lang="en-US" sz="3200" b="1" dirty="0" smtClean="0">
                <a:solidFill>
                  <a:srgbClr val="FFFF00"/>
                </a:solidFill>
              </a:rPr>
              <a:t>(ORBITALS) </a:t>
            </a:r>
            <a:r>
              <a:rPr lang="hi-IN" sz="3200" b="1" dirty="0" smtClean="0">
                <a:solidFill>
                  <a:srgbClr val="FFFF00"/>
                </a:solidFill>
              </a:rPr>
              <a:t>का </a:t>
            </a:r>
            <a:r>
              <a:rPr lang="hi-IN" sz="3200" b="1" dirty="0">
                <a:solidFill>
                  <a:srgbClr val="FFFF00"/>
                </a:solidFill>
              </a:rPr>
              <a:t>आकार</a:t>
            </a:r>
            <a:r>
              <a:rPr lang="en-US" sz="3200" b="1" dirty="0" smtClean="0">
                <a:solidFill>
                  <a:srgbClr val="FFFF00"/>
                </a:solidFill>
              </a:rPr>
              <a:t> </a:t>
            </a:r>
            <a:endParaRPr lang="en-US" sz="3200" b="1" dirty="0">
              <a:solidFill>
                <a:srgbClr val="FFFF00"/>
              </a:solidFill>
            </a:endParaRPr>
          </a:p>
        </p:txBody>
      </p:sp>
    </p:spTree>
    <p:extLst>
      <p:ext uri="{BB962C8B-B14F-4D97-AF65-F5344CB8AC3E}">
        <p14:creationId xmlns:p14="http://schemas.microsoft.com/office/powerpoint/2010/main" val="257815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093" y="649356"/>
            <a:ext cx="11271850" cy="5695460"/>
          </a:xfrm>
        </p:spPr>
      </p:pic>
    </p:spTree>
    <p:extLst>
      <p:ext uri="{BB962C8B-B14F-4D97-AF65-F5344CB8AC3E}">
        <p14:creationId xmlns:p14="http://schemas.microsoft.com/office/powerpoint/2010/main" val="2273700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665" y="591476"/>
            <a:ext cx="10993438" cy="5781208"/>
          </a:xfrm>
        </p:spPr>
      </p:pic>
    </p:spTree>
    <p:extLst>
      <p:ext uri="{BB962C8B-B14F-4D97-AF65-F5344CB8AC3E}">
        <p14:creationId xmlns:p14="http://schemas.microsoft.com/office/powerpoint/2010/main" val="2025133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003"/>
          <a:stretch/>
        </p:blipFill>
        <p:spPr>
          <a:xfrm>
            <a:off x="393804" y="1031753"/>
            <a:ext cx="9624839" cy="5680601"/>
          </a:xfrm>
        </p:spPr>
      </p:pic>
      <p:sp>
        <p:nvSpPr>
          <p:cNvPr id="2" name="Rectangle 1"/>
          <p:cNvSpPr/>
          <p:nvPr/>
        </p:nvSpPr>
        <p:spPr>
          <a:xfrm>
            <a:off x="393804" y="29221"/>
            <a:ext cx="8564665" cy="584775"/>
          </a:xfrm>
          <a:prstGeom prst="rect">
            <a:avLst/>
          </a:prstGeom>
        </p:spPr>
        <p:txBody>
          <a:bodyPr wrap="square">
            <a:spAutoFit/>
          </a:bodyPr>
          <a:lstStyle/>
          <a:p>
            <a:r>
              <a:rPr lang="en-US" sz="3200" b="1" dirty="0" smtClean="0">
                <a:solidFill>
                  <a:srgbClr val="FFFF00"/>
                </a:solidFill>
              </a:rPr>
              <a:t>s </a:t>
            </a:r>
            <a:r>
              <a:rPr lang="hi-IN" sz="3200" b="1" dirty="0" smtClean="0">
                <a:solidFill>
                  <a:srgbClr val="FFFF00"/>
                </a:solidFill>
              </a:rPr>
              <a:t>कक्षकों</a:t>
            </a:r>
            <a:r>
              <a:rPr lang="en-US" sz="3200" b="1" dirty="0" smtClean="0">
                <a:solidFill>
                  <a:srgbClr val="FFFF00"/>
                </a:solidFill>
              </a:rPr>
              <a:t> (ORBITAL) </a:t>
            </a:r>
            <a:r>
              <a:rPr lang="hi-IN" sz="3200" b="1" dirty="0" smtClean="0">
                <a:solidFill>
                  <a:srgbClr val="FFFF00"/>
                </a:solidFill>
              </a:rPr>
              <a:t>में</a:t>
            </a:r>
            <a:r>
              <a:rPr lang="en-US" sz="3200" b="1" dirty="0" smtClean="0">
                <a:solidFill>
                  <a:srgbClr val="FFFF00"/>
                </a:solidFill>
              </a:rPr>
              <a:t> </a:t>
            </a:r>
            <a:r>
              <a:rPr lang="hi-IN" sz="3200" b="1" dirty="0" smtClean="0">
                <a:solidFill>
                  <a:srgbClr val="FFFF00"/>
                </a:solidFill>
              </a:rPr>
              <a:t>इलेक्ट्रॉनों </a:t>
            </a:r>
            <a:r>
              <a:rPr lang="hi-IN" sz="3200" b="1" dirty="0">
                <a:solidFill>
                  <a:srgbClr val="FFFF00"/>
                </a:solidFill>
              </a:rPr>
              <a:t>का वितरण</a:t>
            </a:r>
            <a:r>
              <a:rPr lang="en-US" sz="3200" b="1" dirty="0" smtClean="0">
                <a:solidFill>
                  <a:srgbClr val="FFFF00"/>
                </a:solidFill>
              </a:rPr>
              <a:t> </a:t>
            </a:r>
            <a:endParaRPr lang="en-US" sz="3200" b="1" dirty="0">
              <a:solidFill>
                <a:srgbClr val="FFFF00"/>
              </a:solidFill>
            </a:endParaRPr>
          </a:p>
        </p:txBody>
      </p:sp>
      <p:sp>
        <p:nvSpPr>
          <p:cNvPr id="5" name="Rectangle 4"/>
          <p:cNvSpPr/>
          <p:nvPr/>
        </p:nvSpPr>
        <p:spPr>
          <a:xfrm>
            <a:off x="393804" y="591887"/>
            <a:ext cx="9624839" cy="400110"/>
          </a:xfrm>
          <a:prstGeom prst="rect">
            <a:avLst/>
          </a:prstGeom>
        </p:spPr>
        <p:txBody>
          <a:bodyPr wrap="square">
            <a:spAutoFit/>
          </a:bodyPr>
          <a:lstStyle/>
          <a:p>
            <a:r>
              <a:rPr lang="en-US" sz="2000" b="1" dirty="0" smtClean="0">
                <a:solidFill>
                  <a:srgbClr val="FFFF00"/>
                </a:solidFill>
              </a:rPr>
              <a:t>Click on “Probability distribution of an electron” (Red and Blue section)</a:t>
            </a:r>
          </a:p>
        </p:txBody>
      </p:sp>
    </p:spTree>
    <p:extLst>
      <p:ext uri="{BB962C8B-B14F-4D97-AF65-F5344CB8AC3E}">
        <p14:creationId xmlns:p14="http://schemas.microsoft.com/office/powerpoint/2010/main" val="113755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166" y="881365"/>
            <a:ext cx="2311301" cy="2862322"/>
          </a:xfrm>
          <a:prstGeom prst="rect">
            <a:avLst/>
          </a:prstGeom>
          <a:effectLst>
            <a:outerShdw blurRad="63500" sx="102000" sy="102000" algn="ctr" rotWithShape="0">
              <a:prstClr val="black">
                <a:alpha val="40000"/>
              </a:prstClr>
            </a:outerShdw>
          </a:effectLst>
        </p:spPr>
      </p:pic>
      <p:sp>
        <p:nvSpPr>
          <p:cNvPr id="14" name="Rectangle 13"/>
          <p:cNvSpPr/>
          <p:nvPr/>
        </p:nvSpPr>
        <p:spPr>
          <a:xfrm>
            <a:off x="85847" y="881365"/>
            <a:ext cx="9249268" cy="2862322"/>
          </a:xfrm>
          <a:prstGeom prst="rect">
            <a:avLst/>
          </a:prstGeom>
          <a:solidFill>
            <a:schemeClr val="bg2">
              <a:lumMod val="50000"/>
            </a:schemeClr>
          </a:solidFill>
        </p:spPr>
        <p:txBody>
          <a:bodyPr wrap="square">
            <a:spAutoFit/>
          </a:bodyPr>
          <a:lstStyle/>
          <a:p>
            <a:pPr marL="457200" indent="-457200">
              <a:lnSpc>
                <a:spcPct val="150000"/>
              </a:lnSpc>
              <a:buFont typeface="Arial" panose="020B0604020202020204" pitchFamily="34" charset="0"/>
              <a:buChar char="•"/>
            </a:pPr>
            <a:r>
              <a:rPr lang="en-US" sz="2400" dirty="0" smtClean="0"/>
              <a:t>National ICT Award by CIET NCERT – 2018</a:t>
            </a:r>
          </a:p>
          <a:p>
            <a:pPr marL="457200" indent="-457200">
              <a:lnSpc>
                <a:spcPct val="150000"/>
              </a:lnSpc>
              <a:buFont typeface="Arial" panose="020B0604020202020204" pitchFamily="34" charset="0"/>
              <a:buChar char="•"/>
            </a:pPr>
            <a:r>
              <a:rPr lang="en-US" sz="2400" dirty="0" smtClean="0"/>
              <a:t>Outstanding Science Teachers Award by JNCASR - 2016</a:t>
            </a:r>
            <a:endParaRPr lang="en-US" sz="2400" dirty="0"/>
          </a:p>
          <a:p>
            <a:pPr marL="457200" indent="-457200">
              <a:lnSpc>
                <a:spcPct val="150000"/>
              </a:lnSpc>
              <a:buFont typeface="Arial" panose="020B0604020202020204" pitchFamily="34" charset="0"/>
              <a:buChar char="•"/>
            </a:pPr>
            <a:r>
              <a:rPr lang="en-US" sz="2400" dirty="0" smtClean="0"/>
              <a:t>Best </a:t>
            </a:r>
            <a:r>
              <a:rPr lang="en-US" sz="2400" dirty="0"/>
              <a:t>Chemistry Teacher Award By Tata Chemicals - </a:t>
            </a:r>
            <a:r>
              <a:rPr lang="en-US" sz="2400" dirty="0" smtClean="0"/>
              <a:t>2013</a:t>
            </a:r>
          </a:p>
          <a:p>
            <a:pPr marL="457200" indent="-457200">
              <a:lnSpc>
                <a:spcPct val="150000"/>
              </a:lnSpc>
              <a:buFont typeface="Arial" panose="020B0604020202020204" pitchFamily="34" charset="0"/>
              <a:buChar char="•"/>
            </a:pPr>
            <a:r>
              <a:rPr lang="en-US" sz="2400" dirty="0"/>
              <a:t>National </a:t>
            </a:r>
            <a:r>
              <a:rPr lang="en-US" sz="2400" dirty="0" smtClean="0"/>
              <a:t>Teachers Award – 2008</a:t>
            </a:r>
            <a:endParaRPr lang="en-US" sz="2400" dirty="0"/>
          </a:p>
          <a:p>
            <a:pPr marL="457200" indent="-457200">
              <a:lnSpc>
                <a:spcPct val="150000"/>
              </a:lnSpc>
              <a:buFont typeface="Arial" panose="020B0604020202020204" pitchFamily="34" charset="0"/>
              <a:buChar char="•"/>
            </a:pPr>
            <a:r>
              <a:rPr lang="en-US" sz="2400" dirty="0" smtClean="0"/>
              <a:t>Innovative Science Teacher Award  – 2001</a:t>
            </a:r>
          </a:p>
        </p:txBody>
      </p:sp>
      <p:sp>
        <p:nvSpPr>
          <p:cNvPr id="16" name="TextBox 15"/>
          <p:cNvSpPr txBox="1"/>
          <p:nvPr/>
        </p:nvSpPr>
        <p:spPr>
          <a:xfrm>
            <a:off x="0" y="195497"/>
            <a:ext cx="12192000" cy="584775"/>
          </a:xfrm>
          <a:prstGeom prst="rect">
            <a:avLst/>
          </a:prstGeom>
          <a:solidFill>
            <a:srgbClr val="FFC000"/>
          </a:solidFill>
        </p:spPr>
        <p:txBody>
          <a:bodyPr wrap="square" rtlCol="0">
            <a:spAutoFit/>
          </a:bodyPr>
          <a:lstStyle/>
          <a:p>
            <a:pPr algn="ctr"/>
            <a:r>
              <a:rPr lang="en-US" sz="3200" b="1" dirty="0" smtClean="0">
                <a:solidFill>
                  <a:schemeClr val="bg1"/>
                </a:solidFill>
              </a:rPr>
              <a:t>Dr. Yogendra Kumar Kothari (</a:t>
            </a:r>
            <a:r>
              <a:rPr lang="hi-IN" sz="3200" b="1" dirty="0">
                <a:solidFill>
                  <a:schemeClr val="bg1"/>
                </a:solidFill>
              </a:rPr>
              <a:t>डॉ. योगेंद्र कुमार </a:t>
            </a:r>
            <a:r>
              <a:rPr lang="hi-IN" sz="3200" b="1" dirty="0" smtClean="0">
                <a:solidFill>
                  <a:schemeClr val="bg1"/>
                </a:solidFill>
              </a:rPr>
              <a:t>कोठारी</a:t>
            </a:r>
            <a:r>
              <a:rPr lang="en-US" sz="3200" b="1" dirty="0" smtClean="0">
                <a:solidFill>
                  <a:schemeClr val="bg1"/>
                </a:solidFill>
              </a:rPr>
              <a:t>)</a:t>
            </a:r>
            <a:endParaRPr lang="en-US" sz="3200" b="1" dirty="0">
              <a:solidFill>
                <a:schemeClr val="bg1"/>
              </a:solidFill>
            </a:endParaRPr>
          </a:p>
        </p:txBody>
      </p:sp>
      <p:grpSp>
        <p:nvGrpSpPr>
          <p:cNvPr id="3" name="Group 2"/>
          <p:cNvGrpSpPr/>
          <p:nvPr/>
        </p:nvGrpSpPr>
        <p:grpSpPr>
          <a:xfrm>
            <a:off x="0" y="3844780"/>
            <a:ext cx="9335115" cy="2886852"/>
            <a:chOff x="85847" y="3787521"/>
            <a:chExt cx="9335115" cy="2886852"/>
          </a:xfrm>
        </p:grpSpPr>
        <p:pic>
          <p:nvPicPr>
            <p:cNvPr id="2" name="Picture 1"/>
            <p:cNvPicPr>
              <a:picLocks noChangeAspect="1"/>
            </p:cNvPicPr>
            <p:nvPr/>
          </p:nvPicPr>
          <p:blipFill rotWithShape="1">
            <a:blip r:embed="rId3"/>
            <a:srcRect t="1" r="1458" b="46147"/>
            <a:stretch/>
          </p:blipFill>
          <p:spPr>
            <a:xfrm>
              <a:off x="85847" y="3787521"/>
              <a:ext cx="9335115" cy="2886852"/>
            </a:xfrm>
            <a:prstGeom prst="rect">
              <a:avLst/>
            </a:prstGeom>
          </p:spPr>
        </p:pic>
        <p:sp>
          <p:nvSpPr>
            <p:cNvPr id="17" name="Rectangle 16"/>
            <p:cNvSpPr/>
            <p:nvPr/>
          </p:nvSpPr>
          <p:spPr>
            <a:xfrm>
              <a:off x="4263075" y="6274263"/>
              <a:ext cx="5157887" cy="400110"/>
            </a:xfrm>
            <a:prstGeom prst="rect">
              <a:avLst/>
            </a:prstGeom>
          </p:spPr>
          <p:txBody>
            <a:bodyPr wrap="square">
              <a:spAutoFit/>
            </a:bodyPr>
            <a:lstStyle/>
            <a:p>
              <a:pPr algn="ctr"/>
              <a:r>
                <a:rPr lang="en-US" sz="2000" b="1" dirty="0">
                  <a:hlinkClick r:id="rId4"/>
                </a:rPr>
                <a:t>https://</a:t>
              </a:r>
              <a:r>
                <a:rPr lang="en-US" sz="2000" b="1" dirty="0" smtClean="0">
                  <a:hlinkClick r:id="rId4"/>
                </a:rPr>
                <a:t>www.youtube.com/c/YogendraKothari</a:t>
              </a:r>
              <a:r>
                <a:rPr lang="en-US" sz="2000" b="1" dirty="0" smtClean="0"/>
                <a:t> </a:t>
              </a:r>
              <a:endParaRPr lang="en-US" sz="2000" b="1" dirty="0"/>
            </a:p>
          </p:txBody>
        </p:sp>
      </p:grpSp>
      <p:sp>
        <p:nvSpPr>
          <p:cNvPr id="20" name="Rounded Rectangle 19"/>
          <p:cNvSpPr/>
          <p:nvPr/>
        </p:nvSpPr>
        <p:spPr>
          <a:xfrm>
            <a:off x="9775146" y="4171365"/>
            <a:ext cx="2067340" cy="2160157"/>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662 video</a:t>
            </a:r>
          </a:p>
          <a:p>
            <a:pPr algn="ctr"/>
            <a:r>
              <a:rPr lang="en-US" b="1" dirty="0" smtClean="0">
                <a:solidFill>
                  <a:srgbClr val="002060"/>
                </a:solidFill>
              </a:rPr>
              <a:t>4.2K subscribers</a:t>
            </a:r>
          </a:p>
          <a:p>
            <a:pPr algn="ctr"/>
            <a:endParaRPr lang="en-US" b="1" dirty="0" smtClean="0">
              <a:solidFill>
                <a:srgbClr val="002060"/>
              </a:solidFill>
            </a:endParaRPr>
          </a:p>
          <a:p>
            <a:pPr algn="ctr"/>
            <a:r>
              <a:rPr lang="en-US" sz="2800" b="1" smtClean="0">
                <a:solidFill>
                  <a:srgbClr val="002060"/>
                </a:solidFill>
              </a:rPr>
              <a:t>8,39,493 </a:t>
            </a:r>
            <a:r>
              <a:rPr lang="en-US" sz="2800" b="1" dirty="0">
                <a:solidFill>
                  <a:srgbClr val="002060"/>
                </a:solidFill>
              </a:rPr>
              <a:t>views</a:t>
            </a:r>
            <a:endParaRPr lang="en-US" sz="2800" b="1" dirty="0">
              <a:solidFill>
                <a:srgbClr val="002060"/>
              </a:solidFill>
            </a:endParaRPr>
          </a:p>
        </p:txBody>
      </p:sp>
    </p:spTree>
    <p:extLst>
      <p:ext uri="{BB962C8B-B14F-4D97-AF65-F5344CB8AC3E}">
        <p14:creationId xmlns:p14="http://schemas.microsoft.com/office/powerpoint/2010/main" val="1305424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63" y="848374"/>
            <a:ext cx="10847022" cy="5698435"/>
          </a:xfrm>
        </p:spPr>
      </p:pic>
      <p:sp>
        <p:nvSpPr>
          <p:cNvPr id="2" name="Rectangle 1"/>
          <p:cNvSpPr/>
          <p:nvPr/>
        </p:nvSpPr>
        <p:spPr>
          <a:xfrm>
            <a:off x="605363" y="219136"/>
            <a:ext cx="6559488" cy="523220"/>
          </a:xfrm>
          <a:prstGeom prst="rect">
            <a:avLst/>
          </a:prstGeom>
        </p:spPr>
        <p:txBody>
          <a:bodyPr wrap="none">
            <a:spAutoFit/>
          </a:bodyPr>
          <a:lstStyle/>
          <a:p>
            <a:r>
              <a:rPr lang="en-US" sz="2800" b="1" dirty="0">
                <a:solidFill>
                  <a:srgbClr val="FFFF00"/>
                </a:solidFill>
              </a:rPr>
              <a:t>p</a:t>
            </a:r>
            <a:r>
              <a:rPr lang="en-US" sz="2800" b="1" dirty="0" smtClean="0">
                <a:solidFill>
                  <a:srgbClr val="FFFF00"/>
                </a:solidFill>
              </a:rPr>
              <a:t>-</a:t>
            </a:r>
            <a:r>
              <a:rPr lang="hi-IN" sz="2800" b="1" dirty="0" smtClean="0">
                <a:solidFill>
                  <a:srgbClr val="FFFF00"/>
                </a:solidFill>
              </a:rPr>
              <a:t>कक्षकों</a:t>
            </a:r>
            <a:r>
              <a:rPr lang="en-US" sz="2800" b="1" dirty="0" smtClean="0">
                <a:solidFill>
                  <a:srgbClr val="FFFF00"/>
                </a:solidFill>
              </a:rPr>
              <a:t> (orbitals)</a:t>
            </a:r>
            <a:r>
              <a:rPr lang="hi-IN" sz="2800" b="1" dirty="0" smtClean="0">
                <a:solidFill>
                  <a:srgbClr val="FFFF00"/>
                </a:solidFill>
              </a:rPr>
              <a:t> </a:t>
            </a:r>
            <a:r>
              <a:rPr lang="hi-IN" sz="2800" b="1" dirty="0">
                <a:solidFill>
                  <a:srgbClr val="FFFF00"/>
                </a:solidFill>
              </a:rPr>
              <a:t>में इलेक्ट्रॉनों का वितरण</a:t>
            </a:r>
            <a:endParaRPr lang="en-US" sz="2800" b="1" dirty="0">
              <a:solidFill>
                <a:srgbClr val="FFFF00"/>
              </a:solidFill>
            </a:endParaRPr>
          </a:p>
        </p:txBody>
      </p:sp>
    </p:spTree>
    <p:extLst>
      <p:ext uri="{BB962C8B-B14F-4D97-AF65-F5344CB8AC3E}">
        <p14:creationId xmlns:p14="http://schemas.microsoft.com/office/powerpoint/2010/main" val="4238586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746" y="874643"/>
            <a:ext cx="10047332" cy="5777948"/>
          </a:xfrm>
        </p:spPr>
      </p:pic>
      <p:sp>
        <p:nvSpPr>
          <p:cNvPr id="2" name="Rectangle 1"/>
          <p:cNvSpPr/>
          <p:nvPr/>
        </p:nvSpPr>
        <p:spPr>
          <a:xfrm>
            <a:off x="607415" y="151511"/>
            <a:ext cx="5256375" cy="584775"/>
          </a:xfrm>
          <a:prstGeom prst="rect">
            <a:avLst/>
          </a:prstGeom>
        </p:spPr>
        <p:txBody>
          <a:bodyPr wrap="none">
            <a:spAutoFit/>
          </a:bodyPr>
          <a:lstStyle/>
          <a:p>
            <a:r>
              <a:rPr lang="en-US" sz="3200" b="1" dirty="0" smtClean="0">
                <a:solidFill>
                  <a:srgbClr val="FFFF00"/>
                </a:solidFill>
              </a:rPr>
              <a:t>d-</a:t>
            </a:r>
            <a:r>
              <a:rPr lang="hi-IN" sz="3200" b="1" dirty="0" smtClean="0">
                <a:solidFill>
                  <a:srgbClr val="FFFF00"/>
                </a:solidFill>
              </a:rPr>
              <a:t>कक्षक</a:t>
            </a:r>
            <a:r>
              <a:rPr lang="en-US" sz="3200" b="1" dirty="0" smtClean="0">
                <a:solidFill>
                  <a:srgbClr val="FFFF00"/>
                </a:solidFill>
              </a:rPr>
              <a:t> (ORBITAL) </a:t>
            </a:r>
            <a:r>
              <a:rPr lang="hi-IN" sz="3200" b="1" dirty="0" smtClean="0">
                <a:solidFill>
                  <a:srgbClr val="FFFF00"/>
                </a:solidFill>
              </a:rPr>
              <a:t>की</a:t>
            </a:r>
            <a:r>
              <a:rPr lang="en-US" sz="3200" b="1" dirty="0" smtClean="0">
                <a:solidFill>
                  <a:srgbClr val="FFFF00"/>
                </a:solidFill>
              </a:rPr>
              <a:t> </a:t>
            </a:r>
            <a:r>
              <a:rPr lang="hi-IN" sz="3200" b="1" dirty="0" smtClean="0">
                <a:solidFill>
                  <a:srgbClr val="FFFF00"/>
                </a:solidFill>
              </a:rPr>
              <a:t>आकृति </a:t>
            </a:r>
            <a:endParaRPr lang="en-US" sz="3200" b="1" dirty="0">
              <a:solidFill>
                <a:srgbClr val="FFFF00"/>
              </a:solidFill>
            </a:endParaRPr>
          </a:p>
        </p:txBody>
      </p:sp>
    </p:spTree>
    <p:extLst>
      <p:ext uri="{BB962C8B-B14F-4D97-AF65-F5344CB8AC3E}">
        <p14:creationId xmlns:p14="http://schemas.microsoft.com/office/powerpoint/2010/main" val="2253795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325" y="705281"/>
            <a:ext cx="10253536" cy="5470576"/>
          </a:xfrm>
        </p:spPr>
      </p:pic>
    </p:spTree>
    <p:extLst>
      <p:ext uri="{BB962C8B-B14F-4D97-AF65-F5344CB8AC3E}">
        <p14:creationId xmlns:p14="http://schemas.microsoft.com/office/powerpoint/2010/main" val="303899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875" y="430450"/>
            <a:ext cx="10494592" cy="5970350"/>
          </a:xfrm>
        </p:spPr>
      </p:pic>
    </p:spTree>
    <p:extLst>
      <p:ext uri="{BB962C8B-B14F-4D97-AF65-F5344CB8AC3E}">
        <p14:creationId xmlns:p14="http://schemas.microsoft.com/office/powerpoint/2010/main" val="1711207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404" y="366914"/>
            <a:ext cx="10465962" cy="6121196"/>
          </a:xfrm>
        </p:spPr>
      </p:pic>
    </p:spTree>
    <p:extLst>
      <p:ext uri="{BB962C8B-B14F-4D97-AF65-F5344CB8AC3E}">
        <p14:creationId xmlns:p14="http://schemas.microsoft.com/office/powerpoint/2010/main" val="2671779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33" y="793183"/>
            <a:ext cx="11049726" cy="5700526"/>
          </a:xfrm>
        </p:spPr>
      </p:pic>
      <p:sp>
        <p:nvSpPr>
          <p:cNvPr id="2" name="Rectangle 1"/>
          <p:cNvSpPr/>
          <p:nvPr/>
        </p:nvSpPr>
        <p:spPr>
          <a:xfrm>
            <a:off x="593633" y="67237"/>
            <a:ext cx="5645905" cy="584775"/>
          </a:xfrm>
          <a:prstGeom prst="rect">
            <a:avLst/>
          </a:prstGeom>
        </p:spPr>
        <p:txBody>
          <a:bodyPr wrap="none">
            <a:spAutoFit/>
          </a:bodyPr>
          <a:lstStyle/>
          <a:p>
            <a:r>
              <a:rPr lang="en-US" sz="3200" b="1" dirty="0" smtClean="0">
                <a:solidFill>
                  <a:srgbClr val="FFFF00"/>
                </a:solidFill>
              </a:rPr>
              <a:t>f – </a:t>
            </a:r>
            <a:r>
              <a:rPr lang="hi-IN" sz="3200" b="1" dirty="0" smtClean="0">
                <a:solidFill>
                  <a:srgbClr val="FFFF00"/>
                </a:solidFill>
              </a:rPr>
              <a:t>कक्षक</a:t>
            </a:r>
            <a:r>
              <a:rPr lang="en-US" sz="3200" b="1" dirty="0" smtClean="0">
                <a:solidFill>
                  <a:srgbClr val="FFFF00"/>
                </a:solidFill>
              </a:rPr>
              <a:t> (ORBITALS)</a:t>
            </a:r>
            <a:r>
              <a:rPr lang="hi-IN" sz="3200" b="1" dirty="0" smtClean="0">
                <a:solidFill>
                  <a:srgbClr val="FFFF00"/>
                </a:solidFill>
              </a:rPr>
              <a:t> </a:t>
            </a:r>
            <a:r>
              <a:rPr lang="hi-IN" sz="3200" b="1" dirty="0">
                <a:solidFill>
                  <a:srgbClr val="FFFF00"/>
                </a:solidFill>
              </a:rPr>
              <a:t>की </a:t>
            </a:r>
            <a:r>
              <a:rPr lang="hi-IN" sz="3200" b="1" dirty="0" smtClean="0">
                <a:solidFill>
                  <a:srgbClr val="FFFF00"/>
                </a:solidFill>
              </a:rPr>
              <a:t>आकृति</a:t>
            </a:r>
            <a:endParaRPr lang="en-US" sz="3200" b="1" dirty="0">
              <a:solidFill>
                <a:srgbClr val="FFFF00"/>
              </a:solidFill>
            </a:endParaRPr>
          </a:p>
        </p:txBody>
      </p:sp>
    </p:spTree>
    <p:extLst>
      <p:ext uri="{BB962C8B-B14F-4D97-AF65-F5344CB8AC3E}">
        <p14:creationId xmlns:p14="http://schemas.microsoft.com/office/powerpoint/2010/main" val="596274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148" y="717283"/>
            <a:ext cx="10754000" cy="5367060"/>
          </a:xfrm>
        </p:spPr>
      </p:pic>
    </p:spTree>
    <p:extLst>
      <p:ext uri="{BB962C8B-B14F-4D97-AF65-F5344CB8AC3E}">
        <p14:creationId xmlns:p14="http://schemas.microsoft.com/office/powerpoint/2010/main" val="3511196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8" y="2557670"/>
            <a:ext cx="10131425" cy="3140765"/>
          </a:xfrm>
        </p:spPr>
        <p:txBody>
          <a:bodyPr>
            <a:noAutofit/>
          </a:bodyPr>
          <a:lstStyle/>
          <a:p>
            <a:pPr algn="ctr"/>
            <a:r>
              <a:rPr lang="en-US" sz="4800" b="1" dirty="0">
                <a:solidFill>
                  <a:srgbClr val="FFFF00"/>
                </a:solidFill>
                <a:latin typeface="Mangal" panose="02040503050203030202" pitchFamily="18" charset="0"/>
                <a:cs typeface="Mangal" panose="02040503050203030202" pitchFamily="18" charset="0"/>
              </a:rPr>
              <a:t>CHEMTUBE 3D </a:t>
            </a:r>
            <a:r>
              <a:rPr lang="hi-IN" sz="4800" b="1" dirty="0">
                <a:solidFill>
                  <a:srgbClr val="FFFF00"/>
                </a:solidFill>
                <a:latin typeface="Mangal" panose="02040503050203030202" pitchFamily="18" charset="0"/>
                <a:cs typeface="Mangal" panose="02040503050203030202" pitchFamily="18" charset="0"/>
              </a:rPr>
              <a:t>का उपयोग करके अणुओं की ज्यामिति की </a:t>
            </a:r>
            <a:r>
              <a:rPr lang="hi-IN" sz="4800" b="1" dirty="0" smtClean="0">
                <a:solidFill>
                  <a:srgbClr val="FFFF00"/>
                </a:solidFill>
                <a:latin typeface="Mangal" panose="02040503050203030202" pitchFamily="18" charset="0"/>
                <a:cs typeface="Mangal" panose="02040503050203030202" pitchFamily="18" charset="0"/>
              </a:rPr>
              <a:t>व्याख्या</a:t>
            </a:r>
            <a:r>
              <a:rPr lang="en-US" sz="4800" b="1" dirty="0">
                <a:solidFill>
                  <a:srgbClr val="FFFF00"/>
                </a:solidFill>
                <a:latin typeface="Mangal" panose="02040503050203030202" pitchFamily="18" charset="0"/>
                <a:cs typeface="Mangal" panose="02040503050203030202" pitchFamily="18" charset="0"/>
              </a:rPr>
              <a:t> </a:t>
            </a:r>
            <a:r>
              <a:rPr lang="en-US" sz="4800" b="1" dirty="0" smtClean="0">
                <a:solidFill>
                  <a:srgbClr val="FFFF00"/>
                </a:solidFill>
                <a:latin typeface="Mangal" panose="02040503050203030202" pitchFamily="18" charset="0"/>
                <a:cs typeface="Mangal" panose="02040503050203030202" pitchFamily="18" charset="0"/>
              </a:rPr>
              <a:t/>
            </a:r>
            <a:br>
              <a:rPr lang="en-US" sz="4800" b="1" dirty="0" smtClean="0">
                <a:solidFill>
                  <a:srgbClr val="FFFF00"/>
                </a:solidFill>
                <a:latin typeface="Mangal" panose="02040503050203030202" pitchFamily="18" charset="0"/>
                <a:cs typeface="Mangal" panose="02040503050203030202" pitchFamily="18" charset="0"/>
              </a:rPr>
            </a:br>
            <a:r>
              <a:rPr lang="en-US" sz="4800" b="1" dirty="0" smtClean="0">
                <a:solidFill>
                  <a:srgbClr val="FFFF00"/>
                </a:solidFill>
                <a:latin typeface="Mangal" panose="02040503050203030202" pitchFamily="18" charset="0"/>
                <a:cs typeface="Mangal" panose="02040503050203030202" pitchFamily="18" charset="0"/>
              </a:rPr>
              <a:t>(</a:t>
            </a:r>
            <a:r>
              <a:rPr lang="en-US" sz="4800" b="1" dirty="0" err="1" smtClean="0">
                <a:solidFill>
                  <a:srgbClr val="FFFF00"/>
                </a:solidFill>
                <a:latin typeface="Mangal" panose="02040503050203030202" pitchFamily="18" charset="0"/>
                <a:cs typeface="Mangal" panose="02040503050203030202" pitchFamily="18" charset="0"/>
              </a:rPr>
              <a:t>vsepr</a:t>
            </a:r>
            <a:r>
              <a:rPr lang="en-US" sz="4800" b="1" dirty="0" smtClean="0">
                <a:solidFill>
                  <a:srgbClr val="FFFF00"/>
                </a:solidFill>
                <a:latin typeface="Mangal" panose="02040503050203030202" pitchFamily="18" charset="0"/>
                <a:cs typeface="Mangal" panose="02040503050203030202" pitchFamily="18" charset="0"/>
              </a:rPr>
              <a:t> theory) </a:t>
            </a:r>
            <a:endParaRPr lang="en-US" sz="4800" b="1" dirty="0">
              <a:solidFill>
                <a:srgbClr val="FFFF00"/>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3973880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3741" r="1254" b="8348"/>
          <a:stretch/>
        </p:blipFill>
        <p:spPr>
          <a:xfrm>
            <a:off x="0" y="1040354"/>
            <a:ext cx="12192000" cy="5408376"/>
          </a:xfrm>
          <a:prstGeom prst="rect">
            <a:avLst/>
          </a:prstGeom>
        </p:spPr>
      </p:pic>
      <p:sp>
        <p:nvSpPr>
          <p:cNvPr id="4" name="Rectangle 3"/>
          <p:cNvSpPr/>
          <p:nvPr/>
        </p:nvSpPr>
        <p:spPr>
          <a:xfrm>
            <a:off x="193112" y="312789"/>
            <a:ext cx="6096000" cy="523220"/>
          </a:xfrm>
          <a:prstGeom prst="rect">
            <a:avLst/>
          </a:prstGeom>
        </p:spPr>
        <p:txBody>
          <a:bodyPr>
            <a:spAutoFit/>
          </a:bodyPr>
          <a:lstStyle/>
          <a:p>
            <a:r>
              <a:rPr lang="en-US" sz="2800" b="1" dirty="0" smtClean="0">
                <a:solidFill>
                  <a:srgbClr val="FFFF00"/>
                </a:solidFill>
              </a:rPr>
              <a:t>Click on “A-Level”</a:t>
            </a:r>
            <a:endParaRPr lang="en-US" sz="2800" b="1" dirty="0">
              <a:solidFill>
                <a:srgbClr val="FFFF00"/>
              </a:solidFill>
            </a:endParaRPr>
          </a:p>
        </p:txBody>
      </p:sp>
    </p:spTree>
    <p:extLst>
      <p:ext uri="{BB962C8B-B14F-4D97-AF65-F5344CB8AC3E}">
        <p14:creationId xmlns:p14="http://schemas.microsoft.com/office/powerpoint/2010/main" val="3945633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64" t="15111" r="4336" b="6636"/>
          <a:stretch/>
        </p:blipFill>
        <p:spPr>
          <a:xfrm>
            <a:off x="0" y="751561"/>
            <a:ext cx="12192000" cy="5724395"/>
          </a:xfrm>
          <a:prstGeom prst="rect">
            <a:avLst/>
          </a:prstGeom>
        </p:spPr>
      </p:pic>
      <p:sp>
        <p:nvSpPr>
          <p:cNvPr id="3" name="Rectangle 2"/>
          <p:cNvSpPr/>
          <p:nvPr/>
        </p:nvSpPr>
        <p:spPr>
          <a:xfrm>
            <a:off x="0" y="164204"/>
            <a:ext cx="12192000" cy="400110"/>
          </a:xfrm>
          <a:prstGeom prst="rect">
            <a:avLst/>
          </a:prstGeom>
        </p:spPr>
        <p:txBody>
          <a:bodyPr wrap="square">
            <a:spAutoFit/>
          </a:bodyPr>
          <a:lstStyle/>
          <a:p>
            <a:pPr algn="ctr"/>
            <a:r>
              <a:rPr lang="en-US" sz="2000" b="1" dirty="0" smtClean="0">
                <a:solidFill>
                  <a:srgbClr val="FFFF00"/>
                </a:solidFill>
              </a:rPr>
              <a:t>“</a:t>
            </a:r>
            <a:r>
              <a:rPr lang="en-US" sz="2000" b="1" dirty="0">
                <a:solidFill>
                  <a:srgbClr val="FFFF00"/>
                </a:solidFill>
              </a:rPr>
              <a:t>Shapes of molecules </a:t>
            </a:r>
            <a:r>
              <a:rPr lang="en-US" sz="2000" b="1" dirty="0" smtClean="0">
                <a:solidFill>
                  <a:srgbClr val="FFFF00"/>
                </a:solidFill>
              </a:rPr>
              <a:t>VSPER" </a:t>
            </a:r>
            <a:r>
              <a:rPr lang="hi-IN" sz="2000" b="1" dirty="0">
                <a:solidFill>
                  <a:srgbClr val="FFFF00"/>
                </a:solidFill>
              </a:rPr>
              <a:t>पर होवर करें, और यह विभिन्न अणुओं (पानी, अमोनिया आदि) को दिखाएगा।</a:t>
            </a:r>
            <a:endParaRPr lang="en-US" sz="2000" b="1" dirty="0">
              <a:solidFill>
                <a:srgbClr val="FFFF00"/>
              </a:solidFill>
            </a:endParaRPr>
          </a:p>
        </p:txBody>
      </p:sp>
    </p:spTree>
    <p:extLst>
      <p:ext uri="{BB962C8B-B14F-4D97-AF65-F5344CB8AC3E}">
        <p14:creationId xmlns:p14="http://schemas.microsoft.com/office/powerpoint/2010/main" val="47117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590261"/>
            <a:ext cx="10989365" cy="4154984"/>
          </a:xfrm>
          <a:prstGeom prst="rect">
            <a:avLst/>
          </a:prstGeom>
        </p:spPr>
        <p:txBody>
          <a:bodyPr wrap="square">
            <a:spAutoFit/>
          </a:bodyPr>
          <a:lstStyle/>
          <a:p>
            <a:r>
              <a:rPr lang="en-US" sz="2400" dirty="0">
                <a:latin typeface="Mangal" panose="02040503050203030202" pitchFamily="18" charset="0"/>
                <a:cs typeface="Mangal" panose="02040503050203030202" pitchFamily="18" charset="0"/>
              </a:rPr>
              <a:t>ChemTube3D </a:t>
            </a:r>
            <a:r>
              <a:rPr lang="hi-IN" sz="2400" dirty="0">
                <a:latin typeface="Mangal" panose="02040503050203030202" pitchFamily="18" charset="0"/>
                <a:cs typeface="Mangal" panose="02040503050203030202" pitchFamily="18" charset="0"/>
              </a:rPr>
              <a:t>में इंटरैक्टिव 3</a:t>
            </a:r>
            <a:r>
              <a:rPr lang="en-US" sz="2400" dirty="0">
                <a:latin typeface="Mangal" panose="02040503050203030202" pitchFamily="18" charset="0"/>
                <a:cs typeface="Mangal" panose="02040503050203030202" pitchFamily="18" charset="0"/>
              </a:rPr>
              <a:t>D </a:t>
            </a:r>
            <a:r>
              <a:rPr lang="hi-IN" sz="2400" dirty="0">
                <a:latin typeface="Mangal" panose="02040503050203030202" pitchFamily="18" charset="0"/>
                <a:cs typeface="Mangal" panose="02040503050203030202" pitchFamily="18" charset="0"/>
              </a:rPr>
              <a:t>रसायन विज्ञान एनिमेशन और संरचनाएं शामिल हैं</a:t>
            </a:r>
          </a:p>
          <a:p>
            <a:r>
              <a:rPr lang="en-US" sz="2400" dirty="0">
                <a:latin typeface="Mangal" panose="02040503050203030202" pitchFamily="18" charset="0"/>
                <a:cs typeface="Mangal" panose="02040503050203030202" pitchFamily="18" charset="0"/>
              </a:rPr>
              <a:t>ChemTube3D.com </a:t>
            </a:r>
            <a:r>
              <a:rPr lang="hi-IN" sz="2400" dirty="0">
                <a:latin typeface="Mangal" panose="02040503050203030202" pitchFamily="18" charset="0"/>
                <a:cs typeface="Mangal" panose="02040503050203030202" pitchFamily="18" charset="0"/>
              </a:rPr>
              <a:t>जनवरी 2008 से एक मुक्त शैक्षिक संसाधन </a:t>
            </a:r>
            <a:endParaRPr lang="en-US" sz="2400" dirty="0">
              <a:latin typeface="Mangal" panose="02040503050203030202" pitchFamily="18" charset="0"/>
              <a:cs typeface="Mangal" panose="02040503050203030202" pitchFamily="18" charset="0"/>
            </a:endParaRPr>
          </a:p>
          <a:p>
            <a:r>
              <a:rPr lang="en-US" sz="2400" dirty="0" smtClean="0">
                <a:latin typeface="Mangal" panose="02040503050203030202" pitchFamily="18" charset="0"/>
                <a:cs typeface="Mangal" panose="02040503050203030202" pitchFamily="18" charset="0"/>
              </a:rPr>
              <a:t>(open educational source)</a:t>
            </a:r>
            <a:r>
              <a:rPr lang="hi-IN" sz="2400" dirty="0" smtClean="0">
                <a:latin typeface="Mangal" panose="02040503050203030202" pitchFamily="18" charset="0"/>
                <a:cs typeface="Mangal" panose="02040503050203030202" pitchFamily="18" charset="0"/>
              </a:rPr>
              <a:t>के </a:t>
            </a:r>
            <a:r>
              <a:rPr lang="hi-IN" sz="2400" dirty="0">
                <a:latin typeface="Mangal" panose="02040503050203030202" pitchFamily="18" charset="0"/>
                <a:cs typeface="Mangal" panose="02040503050203030202" pitchFamily="18" charset="0"/>
              </a:rPr>
              <a:t>रूप में जनता के लिए उपलब्ध </a:t>
            </a:r>
            <a:r>
              <a:rPr lang="hi-IN" sz="2400" dirty="0" smtClean="0">
                <a:latin typeface="Mangal" panose="02040503050203030202" pitchFamily="18" charset="0"/>
                <a:cs typeface="Mangal" panose="02040503050203030202" pitchFamily="18" charset="0"/>
              </a:rPr>
              <a:t>है</a:t>
            </a:r>
            <a:endParaRPr lang="en-US" sz="2400" dirty="0" smtClean="0">
              <a:latin typeface="Mangal" panose="02040503050203030202" pitchFamily="18" charset="0"/>
              <a:cs typeface="Mangal" panose="02040503050203030202" pitchFamily="18" charset="0"/>
            </a:endParaRPr>
          </a:p>
          <a:p>
            <a:endParaRPr lang="en-US" sz="2400" dirty="0" smtClean="0">
              <a:latin typeface="Mangal" panose="02040503050203030202" pitchFamily="18" charset="0"/>
              <a:cs typeface="Mangal" panose="02040503050203030202" pitchFamily="18" charset="0"/>
            </a:endParaRPr>
          </a:p>
          <a:p>
            <a:r>
              <a:rPr lang="hi-IN" sz="2400" dirty="0" smtClean="0">
                <a:latin typeface="Mangal" panose="02040503050203030202" pitchFamily="18" charset="0"/>
                <a:cs typeface="Mangal" panose="02040503050203030202" pitchFamily="18" charset="0"/>
              </a:rPr>
              <a:t>यह</a:t>
            </a:r>
            <a:r>
              <a:rPr lang="en-US" sz="2400" dirty="0" smtClean="0">
                <a:latin typeface="Mangal" panose="02040503050203030202" pitchFamily="18" charset="0"/>
                <a:cs typeface="Mangal" panose="02040503050203030202" pitchFamily="18" charset="0"/>
              </a:rPr>
              <a:t> </a:t>
            </a:r>
            <a:r>
              <a:rPr lang="hi-IN" sz="2400" dirty="0" smtClean="0">
                <a:latin typeface="Mangal" panose="02040503050203030202" pitchFamily="18" charset="0"/>
                <a:cs typeface="Mangal" panose="02040503050203030202" pitchFamily="18" charset="0"/>
              </a:rPr>
              <a:t>स्कूल </a:t>
            </a:r>
            <a:r>
              <a:rPr lang="hi-IN" sz="2400" dirty="0">
                <a:latin typeface="Mangal" panose="02040503050203030202" pitchFamily="18" charset="0"/>
                <a:cs typeface="Mangal" panose="02040503050203030202" pitchFamily="18" charset="0"/>
              </a:rPr>
              <a:t>और विश्वविद्यालय में रसायन विज्ञान पढ़ाने में व्यापक रूप से उपयोग किए जाने वाले एक मुक्त शिक्षा </a:t>
            </a:r>
            <a:r>
              <a:rPr lang="hi-IN" sz="2400" dirty="0" smtClean="0">
                <a:latin typeface="Mangal" panose="02040503050203030202" pitchFamily="18" charset="0"/>
                <a:cs typeface="Mangal" panose="02040503050203030202" pitchFamily="18" charset="0"/>
              </a:rPr>
              <a:t>संसाधन</a:t>
            </a:r>
            <a:r>
              <a:rPr lang="en-US" sz="2400" dirty="0" smtClean="0">
                <a:latin typeface="Mangal" panose="02040503050203030202" pitchFamily="18" charset="0"/>
                <a:cs typeface="Mangal" panose="02040503050203030202" pitchFamily="18" charset="0"/>
              </a:rPr>
              <a:t> </a:t>
            </a:r>
            <a:r>
              <a:rPr lang="hi-IN" sz="2400" dirty="0" smtClean="0">
                <a:latin typeface="Mangal" panose="02040503050203030202" pitchFamily="18" charset="0"/>
                <a:cs typeface="Mangal" panose="02040503050203030202" pitchFamily="18" charset="0"/>
              </a:rPr>
              <a:t>है</a:t>
            </a:r>
            <a:r>
              <a:rPr lang="en-US" sz="2400" dirty="0" smtClean="0">
                <a:latin typeface="Mangal" panose="02040503050203030202" pitchFamily="18" charset="0"/>
                <a:cs typeface="Mangal" panose="02040503050203030202" pitchFamily="18" charset="0"/>
              </a:rPr>
              <a:t>, </a:t>
            </a:r>
            <a:r>
              <a:rPr lang="hi-IN" sz="2400" dirty="0" smtClean="0">
                <a:latin typeface="Mangal" panose="02040503050203030202" pitchFamily="18" charset="0"/>
                <a:cs typeface="Mangal" panose="02040503050203030202" pitchFamily="18" charset="0"/>
              </a:rPr>
              <a:t>जो</a:t>
            </a:r>
            <a:r>
              <a:rPr lang="en-US" sz="2400" dirty="0" smtClean="0">
                <a:latin typeface="Mangal" panose="02040503050203030202" pitchFamily="18" charset="0"/>
                <a:cs typeface="Mangal" panose="02040503050203030202" pitchFamily="18" charset="0"/>
              </a:rPr>
              <a:t> </a:t>
            </a:r>
            <a:r>
              <a:rPr lang="hi-IN" sz="2400" dirty="0" smtClean="0">
                <a:latin typeface="Mangal" panose="02040503050203030202" pitchFamily="18" charset="0"/>
                <a:cs typeface="Mangal" panose="02040503050203030202" pitchFamily="18" charset="0"/>
              </a:rPr>
              <a:t>अंतरराष्ट्रीय </a:t>
            </a:r>
            <a:r>
              <a:rPr lang="hi-IN" sz="2400" dirty="0">
                <a:latin typeface="Mangal" panose="02040503050203030202" pitchFamily="18" charset="0"/>
                <a:cs typeface="Mangal" panose="02040503050203030202" pitchFamily="18" charset="0"/>
              </a:rPr>
              <a:t>स्तर पर </a:t>
            </a:r>
            <a:r>
              <a:rPr lang="hi-IN" sz="2400" dirty="0" smtClean="0">
                <a:latin typeface="Mangal" panose="02040503050203030202" pitchFamily="18" charset="0"/>
                <a:cs typeface="Mangal" panose="02040503050203030202" pitchFamily="18" charset="0"/>
              </a:rPr>
              <a:t>प्रसिद्ध</a:t>
            </a:r>
            <a:r>
              <a:rPr lang="en-US" sz="2400" dirty="0" smtClean="0">
                <a:latin typeface="Mangal" panose="02040503050203030202" pitchFamily="18" charset="0"/>
                <a:cs typeface="Mangal" panose="02040503050203030202" pitchFamily="18" charset="0"/>
              </a:rPr>
              <a:t> </a:t>
            </a:r>
            <a:r>
              <a:rPr lang="hi-IN" sz="2400" dirty="0" smtClean="0">
                <a:latin typeface="Mangal" panose="02040503050203030202" pitchFamily="18" charset="0"/>
                <a:cs typeface="Mangal" panose="02040503050203030202" pitchFamily="18" charset="0"/>
              </a:rPr>
              <a:t>है</a:t>
            </a:r>
            <a:endParaRPr lang="en-US" sz="2400" dirty="0" smtClean="0">
              <a:latin typeface="Mangal" panose="02040503050203030202" pitchFamily="18" charset="0"/>
              <a:cs typeface="Mangal" panose="02040503050203030202" pitchFamily="18" charset="0"/>
            </a:endParaRPr>
          </a:p>
          <a:p>
            <a:endParaRPr lang="hi-IN" sz="2400" dirty="0">
              <a:latin typeface="Mangal" panose="02040503050203030202" pitchFamily="18" charset="0"/>
              <a:cs typeface="Mangal" panose="02040503050203030202" pitchFamily="18" charset="0"/>
            </a:endParaRPr>
          </a:p>
          <a:p>
            <a:r>
              <a:rPr lang="en-US" sz="2400" dirty="0">
                <a:latin typeface="Mangal" panose="02040503050203030202" pitchFamily="18" charset="0"/>
                <a:cs typeface="Mangal" panose="02040503050203030202" pitchFamily="18" charset="0"/>
              </a:rPr>
              <a:t>ChemTube3D.com </a:t>
            </a:r>
            <a:r>
              <a:rPr lang="hi-IN" sz="2400" dirty="0">
                <a:latin typeface="Mangal" panose="02040503050203030202" pitchFamily="18" charset="0"/>
              </a:rPr>
              <a:t>पर ऑक्सफोर्ड</a:t>
            </a:r>
            <a:r>
              <a:rPr lang="hi-IN" sz="2400" dirty="0">
                <a:latin typeface="Mangal" panose="02040503050203030202" pitchFamily="18" charset="0"/>
                <a:cs typeface="Mangal" panose="02040503050203030202" pitchFamily="18" charset="0"/>
              </a:rPr>
              <a:t>, कैम्ब्रिज, मैनचेस्टर, लिवरपूल, इरविन, वाशिंगटन, टेक्सास ऑस्टिन, एमोरी, मिनेसोटा, </a:t>
            </a:r>
            <a:r>
              <a:rPr lang="hi-IN" sz="2400" dirty="0" smtClean="0">
                <a:latin typeface="Mangal" panose="02040503050203030202" pitchFamily="18" charset="0"/>
                <a:cs typeface="Mangal" panose="02040503050203030202" pitchFamily="18" charset="0"/>
              </a:rPr>
              <a:t>जैसे </a:t>
            </a:r>
            <a:r>
              <a:rPr lang="hi-IN" sz="2400" dirty="0">
                <a:latin typeface="Mangal" panose="02040503050203030202" pitchFamily="18" charset="0"/>
                <a:cs typeface="Mangal" panose="02040503050203030202" pitchFamily="18" charset="0"/>
              </a:rPr>
              <a:t>शीर्ष विश्वविद्यालयों के शोधकर्ताओं सहित 216 विभिन्न देशों </a:t>
            </a:r>
            <a:r>
              <a:rPr lang="hi-IN" sz="2400" dirty="0" smtClean="0">
                <a:latin typeface="Mangal" panose="02040503050203030202" pitchFamily="18" charset="0"/>
              </a:rPr>
              <a:t>से</a:t>
            </a:r>
            <a:r>
              <a:rPr lang="en-US" sz="2400" dirty="0" smtClean="0">
                <a:latin typeface="Mangal" panose="02040503050203030202" pitchFamily="18" charset="0"/>
              </a:rPr>
              <a:t> </a:t>
            </a:r>
            <a:r>
              <a:rPr lang="hi-IN" sz="2400" dirty="0" smtClean="0">
                <a:latin typeface="Mangal" panose="02040503050203030202" pitchFamily="18" charset="0"/>
              </a:rPr>
              <a:t>इसकी वेब</a:t>
            </a:r>
            <a:r>
              <a:rPr lang="hi-IN" sz="2400" dirty="0" smtClean="0">
                <a:latin typeface="Mangal" panose="02040503050203030202" pitchFamily="18" charset="0"/>
                <a:cs typeface="Mangal" panose="02040503050203030202" pitchFamily="18" charset="0"/>
              </a:rPr>
              <a:t>साइट </a:t>
            </a:r>
            <a:r>
              <a:rPr lang="hi-IN" sz="2400" dirty="0">
                <a:latin typeface="Mangal" panose="02040503050203030202" pitchFamily="18" charset="0"/>
                <a:cs typeface="Mangal" panose="02040503050203030202" pitchFamily="18" charset="0"/>
              </a:rPr>
              <a:t>पर 4.8 मिलियन आगंतुक </a:t>
            </a:r>
            <a:r>
              <a:rPr lang="en-US" sz="2400" dirty="0" smtClean="0">
                <a:latin typeface="Mangal" panose="02040503050203030202" pitchFamily="18" charset="0"/>
                <a:cs typeface="Mangal" panose="02040503050203030202" pitchFamily="18" charset="0"/>
              </a:rPr>
              <a:t>(visitors) </a:t>
            </a:r>
            <a:r>
              <a:rPr lang="hi-IN" sz="2400" dirty="0" smtClean="0">
                <a:latin typeface="Mangal" panose="02040503050203030202" pitchFamily="18" charset="0"/>
                <a:cs typeface="Mangal" panose="02040503050203030202" pitchFamily="18" charset="0"/>
              </a:rPr>
              <a:t>आए </a:t>
            </a:r>
            <a:r>
              <a:rPr lang="hi-IN" sz="2400" dirty="0">
                <a:latin typeface="Mangal" panose="02040503050203030202" pitchFamily="18" charset="0"/>
                <a:cs typeface="Mangal" panose="02040503050203030202" pitchFamily="18" charset="0"/>
              </a:rPr>
              <a:t>थे</a:t>
            </a:r>
            <a:r>
              <a:rPr lang="hi-IN" sz="2400" dirty="0" smtClean="0">
                <a:latin typeface="Mangal" panose="02040503050203030202" pitchFamily="18" charset="0"/>
                <a:cs typeface="Mangal" panose="02040503050203030202" pitchFamily="18" charset="0"/>
              </a:rPr>
              <a:t>।</a:t>
            </a:r>
            <a:endParaRPr lang="en-US" dirty="0" smtClean="0">
              <a:latin typeface="Mangal" panose="02040503050203030202" pitchFamily="18" charset="0"/>
              <a:cs typeface="Mangal" panose="02040503050203030202" pitchFamily="18" charset="0"/>
            </a:endParaRPr>
          </a:p>
        </p:txBody>
      </p:sp>
      <p:sp>
        <p:nvSpPr>
          <p:cNvPr id="5" name="Rectangle 4"/>
          <p:cNvSpPr/>
          <p:nvPr/>
        </p:nvSpPr>
        <p:spPr>
          <a:xfrm>
            <a:off x="685800" y="461377"/>
            <a:ext cx="10220739" cy="769441"/>
          </a:xfrm>
          <a:prstGeom prst="rect">
            <a:avLst/>
          </a:prstGeom>
        </p:spPr>
        <p:txBody>
          <a:bodyPr wrap="square">
            <a:spAutoFit/>
          </a:bodyPr>
          <a:lstStyle/>
          <a:p>
            <a:r>
              <a:rPr lang="en-US" sz="4400" b="1" dirty="0" smtClean="0">
                <a:solidFill>
                  <a:srgbClr val="FFFF00"/>
                </a:solidFill>
              </a:rPr>
              <a:t>ChemTube 3D ( </a:t>
            </a:r>
            <a:r>
              <a:rPr lang="hi-IN" sz="4400" b="1" dirty="0">
                <a:solidFill>
                  <a:srgbClr val="FFFF00"/>
                </a:solidFill>
              </a:rPr>
              <a:t>केमट्यूब </a:t>
            </a:r>
            <a:r>
              <a:rPr lang="hi-IN" sz="4400" b="1" dirty="0" smtClean="0">
                <a:solidFill>
                  <a:srgbClr val="FFFF00"/>
                </a:solidFill>
              </a:rPr>
              <a:t>3डी</a:t>
            </a:r>
            <a:r>
              <a:rPr lang="en-US" sz="4400" b="1" dirty="0" smtClean="0">
                <a:solidFill>
                  <a:srgbClr val="FFFF00"/>
                </a:solidFill>
              </a:rPr>
              <a:t> )</a:t>
            </a:r>
            <a:r>
              <a:rPr lang="hi-IN" sz="4400" b="1" dirty="0" smtClean="0">
                <a:solidFill>
                  <a:srgbClr val="FFFF00"/>
                </a:solidFill>
              </a:rPr>
              <a:t> </a:t>
            </a:r>
            <a:r>
              <a:rPr lang="hi-IN" sz="4400" b="1" dirty="0">
                <a:solidFill>
                  <a:srgbClr val="FFFF00"/>
                </a:solidFill>
              </a:rPr>
              <a:t>के बारे में</a:t>
            </a:r>
            <a:endParaRPr lang="en-US" sz="4400" b="1" dirty="0">
              <a:solidFill>
                <a:srgbClr val="FFFF00"/>
              </a:solidFill>
            </a:endParaRPr>
          </a:p>
        </p:txBody>
      </p:sp>
    </p:spTree>
    <p:extLst>
      <p:ext uri="{BB962C8B-B14F-4D97-AF65-F5344CB8AC3E}">
        <p14:creationId xmlns:p14="http://schemas.microsoft.com/office/powerpoint/2010/main" val="496294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59" t="15112" r="3372" b="3553"/>
          <a:stretch/>
        </p:blipFill>
        <p:spPr>
          <a:xfrm>
            <a:off x="0" y="756644"/>
            <a:ext cx="12200351" cy="5949863"/>
          </a:xfrm>
          <a:prstGeom prst="rect">
            <a:avLst/>
          </a:prstGeom>
        </p:spPr>
      </p:pic>
      <p:sp>
        <p:nvSpPr>
          <p:cNvPr id="3" name="Rectangle 2"/>
          <p:cNvSpPr/>
          <p:nvPr/>
        </p:nvSpPr>
        <p:spPr>
          <a:xfrm>
            <a:off x="182816" y="92357"/>
            <a:ext cx="4330032" cy="584775"/>
          </a:xfrm>
          <a:prstGeom prst="rect">
            <a:avLst/>
          </a:prstGeom>
        </p:spPr>
        <p:txBody>
          <a:bodyPr wrap="none">
            <a:spAutoFit/>
          </a:bodyPr>
          <a:lstStyle/>
          <a:p>
            <a:r>
              <a:rPr lang="hi-IN" sz="3200" b="1" dirty="0">
                <a:solidFill>
                  <a:srgbClr val="FFFF00"/>
                </a:solidFill>
              </a:rPr>
              <a:t>पानी की </a:t>
            </a:r>
            <a:r>
              <a:rPr lang="hi-IN" sz="3200" b="1" dirty="0" smtClean="0">
                <a:solidFill>
                  <a:srgbClr val="FFFF00"/>
                </a:solidFill>
              </a:rPr>
              <a:t>ज्यामिति</a:t>
            </a:r>
            <a:r>
              <a:rPr lang="en-US" sz="3200" b="1" dirty="0" smtClean="0">
                <a:solidFill>
                  <a:srgbClr val="FFFF00"/>
                </a:solidFill>
              </a:rPr>
              <a:t> (H2O)</a:t>
            </a:r>
            <a:endParaRPr lang="en-US" sz="3200" b="1" dirty="0">
              <a:solidFill>
                <a:srgbClr val="FFFF00"/>
              </a:solidFill>
            </a:endParaRPr>
          </a:p>
        </p:txBody>
      </p:sp>
    </p:spTree>
    <p:extLst>
      <p:ext uri="{BB962C8B-B14F-4D97-AF65-F5344CB8AC3E}">
        <p14:creationId xmlns:p14="http://schemas.microsoft.com/office/powerpoint/2010/main" val="4262341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11" t="13912" r="3754" b="8862"/>
          <a:stretch/>
        </p:blipFill>
        <p:spPr>
          <a:xfrm>
            <a:off x="297822" y="1308567"/>
            <a:ext cx="11536084" cy="5308838"/>
          </a:xfrm>
          <a:prstGeom prst="rect">
            <a:avLst/>
          </a:prstGeom>
        </p:spPr>
      </p:pic>
      <p:sp>
        <p:nvSpPr>
          <p:cNvPr id="5" name="Rectangle 4"/>
          <p:cNvSpPr/>
          <p:nvPr/>
        </p:nvSpPr>
        <p:spPr>
          <a:xfrm>
            <a:off x="125259" y="250521"/>
            <a:ext cx="11881211" cy="954107"/>
          </a:xfrm>
          <a:prstGeom prst="rect">
            <a:avLst/>
          </a:prstGeom>
        </p:spPr>
        <p:txBody>
          <a:bodyPr wrap="square">
            <a:spAutoFit/>
          </a:bodyPr>
          <a:lstStyle/>
          <a:p>
            <a:r>
              <a:rPr lang="hi-IN" sz="2800" dirty="0" smtClean="0">
                <a:solidFill>
                  <a:srgbClr val="FFFF00"/>
                </a:solidFill>
                <a:latin typeface="Mangal" panose="02040503050203030202" pitchFamily="18" charset="0"/>
                <a:cs typeface="Mangal" panose="02040503050203030202" pitchFamily="18" charset="0"/>
              </a:rPr>
              <a:t>"</a:t>
            </a:r>
            <a:r>
              <a:rPr lang="en-US" sz="2800" dirty="0" smtClean="0">
                <a:solidFill>
                  <a:srgbClr val="FFFF00"/>
                </a:solidFill>
                <a:latin typeface="Mangal" panose="02040503050203030202" pitchFamily="18" charset="0"/>
                <a:cs typeface="Mangal" panose="02040503050203030202" pitchFamily="18" charset="0"/>
              </a:rPr>
              <a:t>H-O-H</a:t>
            </a:r>
            <a:r>
              <a:rPr lang="hi-IN" sz="2800" dirty="0" smtClean="0">
                <a:solidFill>
                  <a:srgbClr val="FFFF00"/>
                </a:solidFill>
                <a:latin typeface="Mangal" panose="02040503050203030202" pitchFamily="18" charset="0"/>
                <a:cs typeface="Mangal" panose="02040503050203030202" pitchFamily="18" charset="0"/>
              </a:rPr>
              <a:t>" </a:t>
            </a:r>
            <a:r>
              <a:rPr lang="hi-IN" sz="2800" dirty="0">
                <a:solidFill>
                  <a:srgbClr val="FFFF00"/>
                </a:solidFill>
                <a:latin typeface="Mangal" panose="02040503050203030202" pitchFamily="18" charset="0"/>
                <a:cs typeface="Mangal" panose="02040503050203030202" pitchFamily="18" charset="0"/>
              </a:rPr>
              <a:t>पर क्लिक करें और यह बॉन्ड कोण प्रदर्शित करेगा जो 104.5 डिग्री है (पहली संरचना</a:t>
            </a:r>
            <a:r>
              <a:rPr lang="hi-IN" sz="2800" dirty="0" smtClean="0">
                <a:solidFill>
                  <a:srgbClr val="FFFF00"/>
                </a:solidFill>
                <a:latin typeface="Mangal" panose="02040503050203030202" pitchFamily="18" charset="0"/>
                <a:cs typeface="Mangal" panose="02040503050203030202" pitchFamily="18" charset="0"/>
              </a:rPr>
              <a:t>)</a:t>
            </a:r>
            <a:endParaRPr lang="en-US" sz="2800" dirty="0" smtClean="0">
              <a:solidFill>
                <a:srgbClr val="FFFF00"/>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3906507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52" t="13913" r="3469" b="4752"/>
          <a:stretch/>
        </p:blipFill>
        <p:spPr>
          <a:xfrm>
            <a:off x="0" y="678140"/>
            <a:ext cx="12192000" cy="5949863"/>
          </a:xfrm>
          <a:prstGeom prst="rect">
            <a:avLst/>
          </a:prstGeom>
        </p:spPr>
      </p:pic>
      <p:sp>
        <p:nvSpPr>
          <p:cNvPr id="3" name="Rectangle 2"/>
          <p:cNvSpPr/>
          <p:nvPr/>
        </p:nvSpPr>
        <p:spPr>
          <a:xfrm>
            <a:off x="593633" y="67237"/>
            <a:ext cx="4015843" cy="584775"/>
          </a:xfrm>
          <a:prstGeom prst="rect">
            <a:avLst/>
          </a:prstGeom>
        </p:spPr>
        <p:txBody>
          <a:bodyPr wrap="none">
            <a:spAutoFit/>
          </a:bodyPr>
          <a:lstStyle/>
          <a:p>
            <a:r>
              <a:rPr lang="hi-IN" sz="3200" dirty="0">
                <a:solidFill>
                  <a:srgbClr val="FFFF00"/>
                </a:solidFill>
              </a:rPr>
              <a:t>अमोनिया की ज्यामिति</a:t>
            </a:r>
            <a:endParaRPr lang="en-US" sz="3200" dirty="0">
              <a:solidFill>
                <a:srgbClr val="FFFF00"/>
              </a:solidFill>
            </a:endParaRPr>
          </a:p>
        </p:txBody>
      </p:sp>
    </p:spTree>
    <p:extLst>
      <p:ext uri="{BB962C8B-B14F-4D97-AF65-F5344CB8AC3E}">
        <p14:creationId xmlns:p14="http://schemas.microsoft.com/office/powerpoint/2010/main" val="282747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32" t="13741" r="3372" b="8519"/>
          <a:stretch/>
        </p:blipFill>
        <p:spPr>
          <a:xfrm>
            <a:off x="36851" y="1297393"/>
            <a:ext cx="12112669" cy="5258802"/>
          </a:xfrm>
          <a:prstGeom prst="rect">
            <a:avLst/>
          </a:prstGeom>
        </p:spPr>
      </p:pic>
      <p:sp>
        <p:nvSpPr>
          <p:cNvPr id="2" name="Rectangle 1"/>
          <p:cNvSpPr/>
          <p:nvPr/>
        </p:nvSpPr>
        <p:spPr>
          <a:xfrm>
            <a:off x="50103" y="250495"/>
            <a:ext cx="12112669" cy="954107"/>
          </a:xfrm>
          <a:prstGeom prst="rect">
            <a:avLst/>
          </a:prstGeom>
        </p:spPr>
        <p:txBody>
          <a:bodyPr wrap="square">
            <a:spAutoFit/>
          </a:bodyPr>
          <a:lstStyle/>
          <a:p>
            <a:r>
              <a:rPr lang="hi-IN" sz="2800" dirty="0" smtClean="0">
                <a:solidFill>
                  <a:srgbClr val="FFFF00"/>
                </a:solidFill>
                <a:latin typeface="Mangal" panose="02040503050203030202" pitchFamily="18" charset="0"/>
              </a:rPr>
              <a:t>"</a:t>
            </a:r>
            <a:r>
              <a:rPr lang="en-US" sz="2800" dirty="0">
                <a:solidFill>
                  <a:srgbClr val="FFFF00"/>
                </a:solidFill>
                <a:latin typeface="Mangal" panose="02040503050203030202" pitchFamily="18" charset="0"/>
                <a:cs typeface="Mangal" panose="02040503050203030202" pitchFamily="18" charset="0"/>
              </a:rPr>
              <a:t>H-N-H</a:t>
            </a:r>
            <a:r>
              <a:rPr lang="hi-IN" sz="2800" dirty="0" smtClean="0">
                <a:solidFill>
                  <a:srgbClr val="FFFF00"/>
                </a:solidFill>
                <a:latin typeface="Mangal" panose="02040503050203030202" pitchFamily="18" charset="0"/>
              </a:rPr>
              <a:t>" </a:t>
            </a:r>
            <a:r>
              <a:rPr lang="hi-IN" sz="2800" dirty="0">
                <a:solidFill>
                  <a:srgbClr val="FFFF00"/>
                </a:solidFill>
                <a:latin typeface="Mangal" panose="02040503050203030202" pitchFamily="18" charset="0"/>
              </a:rPr>
              <a:t>पर क्लिक करें और यह बॉन्ड कोण प्रदर्शित करेगा जो </a:t>
            </a:r>
            <a:r>
              <a:rPr lang="hi-IN" sz="2800" dirty="0" smtClean="0">
                <a:solidFill>
                  <a:srgbClr val="FFFF00"/>
                </a:solidFill>
                <a:latin typeface="Mangal" panose="02040503050203030202" pitchFamily="18" charset="0"/>
              </a:rPr>
              <a:t>10</a:t>
            </a:r>
            <a:r>
              <a:rPr lang="en-US" sz="2800" dirty="0" smtClean="0">
                <a:solidFill>
                  <a:srgbClr val="FFFF00"/>
                </a:solidFill>
                <a:latin typeface="Mangal" panose="02040503050203030202" pitchFamily="18" charset="0"/>
              </a:rPr>
              <a:t>6.7</a:t>
            </a:r>
            <a:r>
              <a:rPr lang="hi-IN" sz="2800" dirty="0" smtClean="0">
                <a:solidFill>
                  <a:srgbClr val="FFFF00"/>
                </a:solidFill>
                <a:latin typeface="Mangal" panose="02040503050203030202" pitchFamily="18" charset="0"/>
              </a:rPr>
              <a:t> </a:t>
            </a:r>
            <a:r>
              <a:rPr lang="hi-IN" sz="2800" dirty="0">
                <a:solidFill>
                  <a:srgbClr val="FFFF00"/>
                </a:solidFill>
                <a:latin typeface="Mangal" panose="02040503050203030202" pitchFamily="18" charset="0"/>
              </a:rPr>
              <a:t>डिग्री है (पहली संरचना)</a:t>
            </a:r>
            <a:endParaRPr lang="en-US" sz="2800" dirty="0">
              <a:solidFill>
                <a:srgbClr val="FFFF00"/>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011696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25" t="13741" r="3372" b="12628"/>
          <a:stretch/>
        </p:blipFill>
        <p:spPr>
          <a:xfrm>
            <a:off x="51375" y="816371"/>
            <a:ext cx="12087617" cy="5386191"/>
          </a:xfrm>
          <a:prstGeom prst="rect">
            <a:avLst/>
          </a:prstGeom>
        </p:spPr>
      </p:pic>
      <p:sp>
        <p:nvSpPr>
          <p:cNvPr id="3" name="Rectangle 2"/>
          <p:cNvSpPr/>
          <p:nvPr/>
        </p:nvSpPr>
        <p:spPr>
          <a:xfrm>
            <a:off x="593633" y="104815"/>
            <a:ext cx="3469219" cy="584775"/>
          </a:xfrm>
          <a:prstGeom prst="rect">
            <a:avLst/>
          </a:prstGeom>
        </p:spPr>
        <p:txBody>
          <a:bodyPr wrap="none">
            <a:spAutoFit/>
          </a:bodyPr>
          <a:lstStyle/>
          <a:p>
            <a:r>
              <a:rPr lang="hi-IN" sz="3200" b="1" dirty="0">
                <a:solidFill>
                  <a:srgbClr val="FFFF00"/>
                </a:solidFill>
              </a:rPr>
              <a:t>मीथेन की ज्यामिति</a:t>
            </a:r>
            <a:endParaRPr lang="en-US" sz="3200" b="1" dirty="0">
              <a:solidFill>
                <a:srgbClr val="FFFF00"/>
              </a:solidFill>
            </a:endParaRPr>
          </a:p>
        </p:txBody>
      </p:sp>
    </p:spTree>
    <p:extLst>
      <p:ext uri="{BB962C8B-B14F-4D97-AF65-F5344CB8AC3E}">
        <p14:creationId xmlns:p14="http://schemas.microsoft.com/office/powerpoint/2010/main" val="1646089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22" t="13741" r="3661" b="14512"/>
          <a:stretch/>
        </p:blipFill>
        <p:spPr>
          <a:xfrm>
            <a:off x="87681" y="1350402"/>
            <a:ext cx="12037513" cy="4820391"/>
          </a:xfrm>
          <a:prstGeom prst="rect">
            <a:avLst/>
          </a:prstGeom>
        </p:spPr>
      </p:pic>
      <p:sp>
        <p:nvSpPr>
          <p:cNvPr id="3" name="Rectangle 2"/>
          <p:cNvSpPr/>
          <p:nvPr/>
        </p:nvSpPr>
        <p:spPr>
          <a:xfrm>
            <a:off x="125259" y="250521"/>
            <a:ext cx="11999935" cy="954107"/>
          </a:xfrm>
          <a:prstGeom prst="rect">
            <a:avLst/>
          </a:prstGeom>
        </p:spPr>
        <p:txBody>
          <a:bodyPr wrap="square">
            <a:spAutoFit/>
          </a:bodyPr>
          <a:lstStyle/>
          <a:p>
            <a:r>
              <a:rPr lang="hi-IN" sz="2800" dirty="0">
                <a:solidFill>
                  <a:srgbClr val="FFFF00"/>
                </a:solidFill>
                <a:latin typeface="Mangal" panose="02040503050203030202" pitchFamily="18" charset="0"/>
              </a:rPr>
              <a:t>"</a:t>
            </a:r>
            <a:r>
              <a:rPr lang="en-US" sz="2800" dirty="0" smtClean="0">
                <a:solidFill>
                  <a:srgbClr val="FFFF00"/>
                </a:solidFill>
                <a:latin typeface="Mangal" panose="02040503050203030202" pitchFamily="18" charset="0"/>
                <a:cs typeface="Mangal" panose="02040503050203030202" pitchFamily="18" charset="0"/>
              </a:rPr>
              <a:t>H-C-H</a:t>
            </a:r>
            <a:r>
              <a:rPr lang="hi-IN" sz="2800" dirty="0">
                <a:solidFill>
                  <a:srgbClr val="FFFF00"/>
                </a:solidFill>
                <a:latin typeface="Mangal" panose="02040503050203030202" pitchFamily="18" charset="0"/>
              </a:rPr>
              <a:t>" पर क्लिक करें और यह बॉन्ड कोण प्रदर्शित करेगा जो </a:t>
            </a:r>
            <a:r>
              <a:rPr lang="hi-IN" sz="2800" dirty="0" smtClean="0">
                <a:solidFill>
                  <a:srgbClr val="FFFF00"/>
                </a:solidFill>
                <a:latin typeface="Mangal" panose="02040503050203030202" pitchFamily="18" charset="0"/>
              </a:rPr>
              <a:t>10</a:t>
            </a:r>
            <a:r>
              <a:rPr lang="en-US" sz="2800" dirty="0" smtClean="0">
                <a:solidFill>
                  <a:srgbClr val="FFFF00"/>
                </a:solidFill>
                <a:latin typeface="Mangal" panose="02040503050203030202" pitchFamily="18" charset="0"/>
              </a:rPr>
              <a:t>9.5</a:t>
            </a:r>
            <a:r>
              <a:rPr lang="hi-IN" sz="2800" dirty="0" smtClean="0">
                <a:solidFill>
                  <a:srgbClr val="FFFF00"/>
                </a:solidFill>
                <a:latin typeface="Mangal" panose="02040503050203030202" pitchFamily="18" charset="0"/>
              </a:rPr>
              <a:t> </a:t>
            </a:r>
            <a:r>
              <a:rPr lang="hi-IN" sz="2800" dirty="0">
                <a:solidFill>
                  <a:srgbClr val="FFFF00"/>
                </a:solidFill>
                <a:latin typeface="Mangal" panose="02040503050203030202" pitchFamily="18" charset="0"/>
              </a:rPr>
              <a:t>डिग्री है (पहली संरचना)</a:t>
            </a:r>
            <a:endParaRPr lang="en-US" sz="2800" dirty="0">
              <a:solidFill>
                <a:srgbClr val="FFFF00"/>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495125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14" t="14084" r="3854" b="10060"/>
          <a:stretch/>
        </p:blipFill>
        <p:spPr>
          <a:xfrm>
            <a:off x="112734" y="801666"/>
            <a:ext cx="11987408" cy="5549030"/>
          </a:xfrm>
          <a:prstGeom prst="rect">
            <a:avLst/>
          </a:prstGeom>
        </p:spPr>
      </p:pic>
      <p:sp>
        <p:nvSpPr>
          <p:cNvPr id="3" name="Rectangle 2"/>
          <p:cNvSpPr/>
          <p:nvPr/>
        </p:nvSpPr>
        <p:spPr>
          <a:xfrm>
            <a:off x="593633" y="104815"/>
            <a:ext cx="6285695" cy="584775"/>
          </a:xfrm>
          <a:prstGeom prst="rect">
            <a:avLst/>
          </a:prstGeom>
        </p:spPr>
        <p:txBody>
          <a:bodyPr wrap="none">
            <a:spAutoFit/>
          </a:bodyPr>
          <a:lstStyle/>
          <a:p>
            <a:r>
              <a:rPr lang="hi-IN" sz="3200" b="1" dirty="0">
                <a:solidFill>
                  <a:srgbClr val="FFFF00"/>
                </a:solidFill>
              </a:rPr>
              <a:t>फॉस्फोरस पेंटाफ्लोराइड की ज्यामिति</a:t>
            </a:r>
            <a:endParaRPr lang="en-US" sz="3200" b="1" dirty="0">
              <a:solidFill>
                <a:srgbClr val="FFFF00"/>
              </a:solidFill>
            </a:endParaRPr>
          </a:p>
        </p:txBody>
      </p:sp>
    </p:spTree>
    <p:extLst>
      <p:ext uri="{BB962C8B-B14F-4D97-AF65-F5344CB8AC3E}">
        <p14:creationId xmlns:p14="http://schemas.microsoft.com/office/powerpoint/2010/main" val="2109745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207" t="15283" r="4207" b="9718"/>
          <a:stretch/>
        </p:blipFill>
        <p:spPr>
          <a:xfrm>
            <a:off x="125259" y="1032350"/>
            <a:ext cx="11916428" cy="5486400"/>
          </a:xfrm>
          <a:prstGeom prst="rect">
            <a:avLst/>
          </a:prstGeom>
        </p:spPr>
      </p:pic>
      <p:sp>
        <p:nvSpPr>
          <p:cNvPr id="3" name="Rectangle 2"/>
          <p:cNvSpPr/>
          <p:nvPr/>
        </p:nvSpPr>
        <p:spPr>
          <a:xfrm>
            <a:off x="125259" y="250521"/>
            <a:ext cx="11916428" cy="584775"/>
          </a:xfrm>
          <a:prstGeom prst="rect">
            <a:avLst/>
          </a:prstGeom>
        </p:spPr>
        <p:txBody>
          <a:bodyPr wrap="square">
            <a:spAutoFit/>
          </a:bodyPr>
          <a:lstStyle/>
          <a:p>
            <a:r>
              <a:rPr lang="hi-IN" sz="3200" dirty="0">
                <a:solidFill>
                  <a:srgbClr val="FFFF00"/>
                </a:solidFill>
                <a:latin typeface="Mangal" panose="02040503050203030202" pitchFamily="18" charset="0"/>
                <a:cs typeface="Mangal" panose="02040503050203030202" pitchFamily="18" charset="0"/>
              </a:rPr>
              <a:t>सिमुलेशन के लिए </a:t>
            </a:r>
            <a:r>
              <a:rPr lang="en-US" sz="3200" dirty="0">
                <a:solidFill>
                  <a:srgbClr val="FFFF00"/>
                </a:solidFill>
                <a:latin typeface="Mangal" panose="02040503050203030202" pitchFamily="18" charset="0"/>
                <a:cs typeface="Mangal" panose="02040503050203030202" pitchFamily="18" charset="0"/>
              </a:rPr>
              <a:t>PCL5 </a:t>
            </a:r>
            <a:r>
              <a:rPr lang="hi-IN" sz="3200" dirty="0">
                <a:solidFill>
                  <a:srgbClr val="FFFF00"/>
                </a:solidFill>
                <a:latin typeface="Mangal" panose="02040503050203030202" pitchFamily="18" charset="0"/>
                <a:cs typeface="Mangal" panose="02040503050203030202" pitchFamily="18" charset="0"/>
              </a:rPr>
              <a:t>संरचना (पहली छवि) पर क्लिक करें</a:t>
            </a:r>
            <a:endParaRPr lang="en-US" sz="3200" dirty="0">
              <a:solidFill>
                <a:srgbClr val="FFFF00"/>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194644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792" y="1427060"/>
            <a:ext cx="11110587" cy="4708981"/>
          </a:xfrm>
          <a:prstGeom prst="rect">
            <a:avLst/>
          </a:prstGeom>
          <a:noFill/>
        </p:spPr>
        <p:txBody>
          <a:bodyPr wrap="square" rtlCol="0">
            <a:spAutoFit/>
          </a:bodyPr>
          <a:lstStyle/>
          <a:p>
            <a:r>
              <a:rPr lang="hi-IN" sz="3000" dirty="0" smtClean="0">
                <a:solidFill>
                  <a:srgbClr val="00B0F0"/>
                </a:solidFill>
                <a:latin typeface="Mangal" panose="02040503050203030202" pitchFamily="18" charset="0"/>
                <a:cs typeface="Mangal" panose="02040503050203030202" pitchFamily="18" charset="0"/>
              </a:rPr>
              <a:t>मैं</a:t>
            </a:r>
            <a:r>
              <a:rPr lang="en-US" sz="3000" dirty="0" smtClean="0">
                <a:solidFill>
                  <a:srgbClr val="00B0F0"/>
                </a:solidFill>
                <a:latin typeface="Mangal" panose="02040503050203030202" pitchFamily="18" charset="0"/>
                <a:cs typeface="Mangal" panose="02040503050203030202" pitchFamily="18" charset="0"/>
              </a:rPr>
              <a:t>,</a:t>
            </a:r>
            <a:r>
              <a:rPr lang="hi-IN" sz="3000" dirty="0" smtClean="0">
                <a:solidFill>
                  <a:srgbClr val="00B0F0"/>
                </a:solidFill>
                <a:latin typeface="Mangal" panose="02040503050203030202" pitchFamily="18" charset="0"/>
                <a:cs typeface="Mangal" panose="02040503050203030202" pitchFamily="18" charset="0"/>
              </a:rPr>
              <a:t> </a:t>
            </a:r>
            <a:r>
              <a:rPr lang="hi-IN" sz="3000" dirty="0">
                <a:solidFill>
                  <a:srgbClr val="00B0F0"/>
                </a:solidFill>
                <a:latin typeface="Mangal" panose="02040503050203030202" pitchFamily="18" charset="0"/>
                <a:cs typeface="Mangal" panose="02040503050203030202" pitchFamily="18" charset="0"/>
              </a:rPr>
              <a:t>प्रभावी सिमुलेशन के लिए </a:t>
            </a:r>
            <a:r>
              <a:rPr lang="en-US" sz="3000" dirty="0">
                <a:solidFill>
                  <a:srgbClr val="00B0F0"/>
                </a:solidFill>
                <a:latin typeface="Mangal" panose="02040503050203030202" pitchFamily="18" charset="0"/>
                <a:cs typeface="Mangal" panose="02040503050203030202" pitchFamily="18" charset="0"/>
              </a:rPr>
              <a:t>ChemTube3D </a:t>
            </a:r>
            <a:r>
              <a:rPr lang="hi-IN" sz="3000" dirty="0">
                <a:solidFill>
                  <a:srgbClr val="00B0F0"/>
                </a:solidFill>
                <a:latin typeface="Mangal" panose="02040503050203030202" pitchFamily="18" charset="0"/>
                <a:cs typeface="Mangal" panose="02040503050203030202" pitchFamily="18" charset="0"/>
              </a:rPr>
              <a:t>ओपन सोर्स टूल्स के प्रति हार्दिक आभार व्यक्त करना चाहता हूं जो शिक्षकों और छात्रों के </a:t>
            </a:r>
            <a:r>
              <a:rPr lang="hi-IN" sz="3000" dirty="0" smtClean="0">
                <a:solidFill>
                  <a:srgbClr val="00B0F0"/>
                </a:solidFill>
                <a:latin typeface="Mangal" panose="02040503050203030202" pitchFamily="18" charset="0"/>
              </a:rPr>
              <a:t>लिए</a:t>
            </a:r>
            <a:r>
              <a:rPr lang="en-US" sz="3000" dirty="0" smtClean="0">
                <a:solidFill>
                  <a:srgbClr val="00B0F0"/>
                </a:solidFill>
                <a:latin typeface="Mangal" panose="02040503050203030202" pitchFamily="18" charset="0"/>
              </a:rPr>
              <a:t> </a:t>
            </a:r>
            <a:r>
              <a:rPr lang="hi-IN" sz="3000" dirty="0" smtClean="0">
                <a:solidFill>
                  <a:srgbClr val="00B0F0"/>
                </a:solidFill>
                <a:latin typeface="Mangal" panose="02040503050203030202" pitchFamily="18" charset="0"/>
              </a:rPr>
              <a:t>अति </a:t>
            </a:r>
            <a:r>
              <a:rPr lang="hi-IN" sz="3000" dirty="0">
                <a:solidFill>
                  <a:srgbClr val="00B0F0"/>
                </a:solidFill>
                <a:latin typeface="Mangal" panose="02040503050203030202" pitchFamily="18" charset="0"/>
                <a:cs typeface="Mangal" panose="02040503050203030202" pitchFamily="18" charset="0"/>
              </a:rPr>
              <a:t>उपयोगी हैं</a:t>
            </a:r>
          </a:p>
          <a:p>
            <a:r>
              <a:rPr lang="hi-IN" sz="3000" dirty="0" smtClean="0">
                <a:solidFill>
                  <a:srgbClr val="00B0F0"/>
                </a:solidFill>
                <a:latin typeface="Mangal" panose="02040503050203030202" pitchFamily="18" charset="0"/>
                <a:cs typeface="Mangal" panose="02040503050203030202" pitchFamily="18" charset="0"/>
              </a:rPr>
              <a:t>मैं </a:t>
            </a:r>
            <a:r>
              <a:rPr lang="hi-IN" sz="3000" dirty="0">
                <a:solidFill>
                  <a:srgbClr val="00B0F0"/>
                </a:solidFill>
                <a:latin typeface="Mangal" panose="02040503050203030202" pitchFamily="18" charset="0"/>
              </a:rPr>
              <a:t>यह  </a:t>
            </a:r>
            <a:r>
              <a:rPr lang="hi-IN" sz="3000" dirty="0">
                <a:solidFill>
                  <a:srgbClr val="00B0F0"/>
                </a:solidFill>
                <a:latin typeface="Mangal" panose="02040503050203030202" pitchFamily="18" charset="0"/>
                <a:cs typeface="Mangal" panose="02040503050203030202" pitchFamily="18" charset="0"/>
              </a:rPr>
              <a:t>मंच प्रदान करने के लिए </a:t>
            </a:r>
            <a:r>
              <a:rPr lang="en-US" sz="3000" dirty="0" smtClean="0">
                <a:solidFill>
                  <a:srgbClr val="00B0F0"/>
                </a:solidFill>
                <a:latin typeface="Mangal" panose="02040503050203030202" pitchFamily="18" charset="0"/>
                <a:cs typeface="Mangal" panose="02040503050203030202" pitchFamily="18" charset="0"/>
              </a:rPr>
              <a:t>CIET-NCERT </a:t>
            </a:r>
            <a:r>
              <a:rPr lang="hi-IN" sz="3000" dirty="0" smtClean="0">
                <a:solidFill>
                  <a:srgbClr val="00B0F0"/>
                </a:solidFill>
                <a:latin typeface="Mangal" panose="02040503050203030202" pitchFamily="18" charset="0"/>
              </a:rPr>
              <a:t>के </a:t>
            </a:r>
            <a:r>
              <a:rPr lang="hi-IN" sz="3000" dirty="0">
                <a:solidFill>
                  <a:srgbClr val="00B0F0"/>
                </a:solidFill>
                <a:latin typeface="Mangal" panose="02040503050203030202" pitchFamily="18" charset="0"/>
              </a:rPr>
              <a:t>निदेशक </a:t>
            </a:r>
            <a:endParaRPr lang="en-US" sz="3000" dirty="0" smtClean="0">
              <a:solidFill>
                <a:srgbClr val="00B0F0"/>
              </a:solidFill>
              <a:latin typeface="Mangal" panose="02040503050203030202" pitchFamily="18" charset="0"/>
            </a:endParaRPr>
          </a:p>
          <a:p>
            <a:r>
              <a:rPr lang="hi-IN" sz="3000" dirty="0" smtClean="0">
                <a:solidFill>
                  <a:srgbClr val="00B0F0"/>
                </a:solidFill>
                <a:latin typeface="Mangal" panose="02040503050203030202" pitchFamily="18" charset="0"/>
              </a:rPr>
              <a:t>डॉ </a:t>
            </a:r>
            <a:r>
              <a:rPr lang="hi-IN" sz="3000" dirty="0">
                <a:solidFill>
                  <a:srgbClr val="00B0F0"/>
                </a:solidFill>
                <a:latin typeface="Mangal" panose="02040503050203030202" pitchFamily="18" charset="0"/>
              </a:rPr>
              <a:t>अमरेंद्र बेहरा एवं उनकी टीम को </a:t>
            </a:r>
            <a:r>
              <a:rPr lang="hi-IN" sz="3000" dirty="0" smtClean="0">
                <a:solidFill>
                  <a:srgbClr val="00B0F0"/>
                </a:solidFill>
                <a:latin typeface="Mangal" panose="02040503050203030202" pitchFamily="18" charset="0"/>
              </a:rPr>
              <a:t>ह्रदय </a:t>
            </a:r>
            <a:r>
              <a:rPr lang="hi-IN" sz="3000" dirty="0">
                <a:solidFill>
                  <a:srgbClr val="00B0F0"/>
                </a:solidFill>
                <a:latin typeface="Mangal" panose="02040503050203030202" pitchFamily="18" charset="0"/>
              </a:rPr>
              <a:t>से </a:t>
            </a:r>
            <a:r>
              <a:rPr lang="hi-IN" sz="3000" dirty="0">
                <a:solidFill>
                  <a:srgbClr val="00B0F0"/>
                </a:solidFill>
                <a:latin typeface="Mangal" panose="02040503050203030202" pitchFamily="18" charset="0"/>
                <a:cs typeface="Mangal" panose="02040503050203030202" pitchFamily="18" charset="0"/>
              </a:rPr>
              <a:t>धन्यवाद </a:t>
            </a:r>
            <a:r>
              <a:rPr lang="hi-IN" sz="3000" dirty="0">
                <a:solidFill>
                  <a:srgbClr val="00B0F0"/>
                </a:solidFill>
                <a:latin typeface="Mangal" panose="02040503050203030202" pitchFamily="18" charset="0"/>
              </a:rPr>
              <a:t>देता हूं</a:t>
            </a:r>
            <a:r>
              <a:rPr lang="hi-IN" sz="3000" dirty="0" smtClean="0">
                <a:solidFill>
                  <a:srgbClr val="00B0F0"/>
                </a:solidFill>
                <a:latin typeface="Mangal" panose="02040503050203030202" pitchFamily="18" charset="0"/>
              </a:rPr>
              <a:t> </a:t>
            </a:r>
            <a:r>
              <a:rPr lang="en-US" sz="3000" dirty="0" smtClean="0">
                <a:solidFill>
                  <a:srgbClr val="00B0F0"/>
                </a:solidFill>
                <a:latin typeface="Mangal" panose="02040503050203030202" pitchFamily="18" charset="0"/>
              </a:rPr>
              <a:t>|</a:t>
            </a:r>
          </a:p>
          <a:p>
            <a:r>
              <a:rPr lang="hi-IN" sz="3000" dirty="0">
                <a:solidFill>
                  <a:srgbClr val="00B0F0"/>
                </a:solidFill>
                <a:latin typeface="Mangal" panose="02040503050203030202" pitchFamily="18" charset="0"/>
              </a:rPr>
              <a:t>मैं </a:t>
            </a:r>
            <a:r>
              <a:rPr lang="hi-IN" sz="3000" dirty="0" smtClean="0">
                <a:solidFill>
                  <a:srgbClr val="00B0F0"/>
                </a:solidFill>
                <a:latin typeface="Mangal" panose="02040503050203030202" pitchFamily="18" charset="0"/>
              </a:rPr>
              <a:t> </a:t>
            </a:r>
            <a:r>
              <a:rPr lang="hi-IN" sz="3000" dirty="0">
                <a:solidFill>
                  <a:srgbClr val="00B0F0"/>
                </a:solidFill>
                <a:latin typeface="Mangal" panose="02040503050203030202" pitchFamily="18" charset="0"/>
              </a:rPr>
              <a:t>सहयोग के लिए शासकीय शिक्षा महाविद्यालय के प्राचार्य </a:t>
            </a:r>
            <a:endParaRPr lang="en-US" sz="3000" dirty="0" smtClean="0">
              <a:solidFill>
                <a:srgbClr val="00B0F0"/>
              </a:solidFill>
              <a:latin typeface="Mangal" panose="02040503050203030202" pitchFamily="18" charset="0"/>
            </a:endParaRPr>
          </a:p>
          <a:p>
            <a:r>
              <a:rPr lang="hi-IN" sz="3000" dirty="0" smtClean="0">
                <a:solidFill>
                  <a:srgbClr val="00B0F0"/>
                </a:solidFill>
                <a:latin typeface="Mangal" panose="02040503050203030202" pitchFamily="18" charset="0"/>
              </a:rPr>
              <a:t>डॉ </a:t>
            </a:r>
            <a:r>
              <a:rPr lang="hi-IN" sz="3000" dirty="0">
                <a:solidFill>
                  <a:srgbClr val="00B0F0"/>
                </a:solidFill>
                <a:latin typeface="Mangal" panose="02040503050203030202" pitchFamily="18" charset="0"/>
              </a:rPr>
              <a:t>राजीव पंड्या  एवं अकादमिक सदस्यों के प्रति भी धन्यवाद प्रकट करता </a:t>
            </a:r>
            <a:r>
              <a:rPr lang="hi-IN" sz="3000" dirty="0" smtClean="0">
                <a:solidFill>
                  <a:srgbClr val="00B0F0"/>
                </a:solidFill>
                <a:latin typeface="Mangal" panose="02040503050203030202" pitchFamily="18" charset="0"/>
              </a:rPr>
              <a:t>हूँ</a:t>
            </a:r>
            <a:r>
              <a:rPr lang="en-US" sz="3000" dirty="0" smtClean="0">
                <a:solidFill>
                  <a:srgbClr val="00B0F0"/>
                </a:solidFill>
                <a:latin typeface="Mangal" panose="02040503050203030202" pitchFamily="18" charset="0"/>
              </a:rPr>
              <a:t> </a:t>
            </a:r>
          </a:p>
          <a:p>
            <a:r>
              <a:rPr lang="en-US" sz="3000" dirty="0" smtClean="0">
                <a:latin typeface="Mangal" panose="02040503050203030202" pitchFamily="18" charset="0"/>
              </a:rPr>
              <a:t>                               </a:t>
            </a:r>
            <a:r>
              <a:rPr lang="hi-IN" sz="3000" dirty="0" smtClean="0">
                <a:latin typeface="Mangal" panose="02040503050203030202" pitchFamily="18" charset="0"/>
              </a:rPr>
              <a:t>डॉ </a:t>
            </a:r>
            <a:r>
              <a:rPr lang="hi-IN" sz="3000" dirty="0">
                <a:latin typeface="Mangal" panose="02040503050203030202" pitchFamily="18" charset="0"/>
              </a:rPr>
              <a:t>योगेंद्र कुमार कोठारी </a:t>
            </a:r>
            <a:endParaRPr lang="en-US" sz="3000" dirty="0" smtClean="0">
              <a:latin typeface="Mangal" panose="02040503050203030202" pitchFamily="18" charset="0"/>
            </a:endParaRPr>
          </a:p>
          <a:p>
            <a:endParaRPr lang="en-US" sz="3000" dirty="0">
              <a:latin typeface="Mangal" panose="02040503050203030202" pitchFamily="18" charset="0"/>
              <a:cs typeface="Mangal" panose="02040503050203030202" pitchFamily="18" charset="0"/>
            </a:endParaRPr>
          </a:p>
        </p:txBody>
      </p:sp>
      <p:sp>
        <p:nvSpPr>
          <p:cNvPr id="4" name="TextBox 3"/>
          <p:cNvSpPr txBox="1"/>
          <p:nvPr/>
        </p:nvSpPr>
        <p:spPr>
          <a:xfrm>
            <a:off x="280792" y="257234"/>
            <a:ext cx="10666955" cy="830997"/>
          </a:xfrm>
          <a:prstGeom prst="rect">
            <a:avLst/>
          </a:prstGeom>
          <a:noFill/>
        </p:spPr>
        <p:txBody>
          <a:bodyPr wrap="square" rtlCol="0">
            <a:spAutoFit/>
          </a:bodyPr>
          <a:lstStyle/>
          <a:p>
            <a:r>
              <a:rPr lang="hi-IN" sz="4800" dirty="0">
                <a:solidFill>
                  <a:srgbClr val="FFFF00"/>
                </a:solidFill>
              </a:rPr>
              <a:t>आभार </a:t>
            </a:r>
            <a:r>
              <a:rPr lang="hi-IN" sz="4800" dirty="0"/>
              <a:t> </a:t>
            </a:r>
            <a:endParaRPr lang="en-US" sz="4800" b="1" dirty="0">
              <a:solidFill>
                <a:srgbClr val="FFC000"/>
              </a:solidFill>
            </a:endParaRPr>
          </a:p>
        </p:txBody>
      </p:sp>
    </p:spTree>
    <p:extLst>
      <p:ext uri="{BB962C8B-B14F-4D97-AF65-F5344CB8AC3E}">
        <p14:creationId xmlns:p14="http://schemas.microsoft.com/office/powerpoint/2010/main" val="70667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377" y="1929008"/>
            <a:ext cx="10131425" cy="2821058"/>
          </a:xfrm>
        </p:spPr>
        <p:txBody>
          <a:bodyPr>
            <a:normAutofit/>
          </a:bodyPr>
          <a:lstStyle/>
          <a:p>
            <a:pPr marL="0" indent="0" algn="ctr">
              <a:buNone/>
            </a:pPr>
            <a:r>
              <a:rPr lang="hi-IN" sz="9600" dirty="0">
                <a:solidFill>
                  <a:srgbClr val="FFC000"/>
                </a:solidFill>
              </a:rPr>
              <a:t>धन्यवाद </a:t>
            </a:r>
            <a:r>
              <a:rPr lang="en-US" sz="9600" b="1" dirty="0" smtClean="0">
                <a:solidFill>
                  <a:srgbClr val="FFC000"/>
                </a:solidFill>
                <a:sym typeface="Wingdings" panose="05000000000000000000" pitchFamily="2" charset="2"/>
              </a:rPr>
              <a:t></a:t>
            </a:r>
            <a:endParaRPr lang="en-US" sz="9600" b="1" dirty="0">
              <a:solidFill>
                <a:srgbClr val="FFC000"/>
              </a:solidFill>
            </a:endParaRPr>
          </a:p>
        </p:txBody>
      </p:sp>
    </p:spTree>
    <p:extLst>
      <p:ext uri="{BB962C8B-B14F-4D97-AF65-F5344CB8AC3E}">
        <p14:creationId xmlns:p14="http://schemas.microsoft.com/office/powerpoint/2010/main" val="300757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1" y="1518167"/>
            <a:ext cx="10591800" cy="3508653"/>
          </a:xfrm>
          <a:prstGeom prst="rect">
            <a:avLst/>
          </a:prstGeom>
        </p:spPr>
        <p:txBody>
          <a:bodyPr wrap="square">
            <a:spAutoFit/>
          </a:bodyPr>
          <a:lstStyle/>
          <a:p>
            <a:r>
              <a:rPr lang="en-US" sz="2800" dirty="0">
                <a:latin typeface="Mangal" panose="02040503050203030202" pitchFamily="18" charset="0"/>
                <a:cs typeface="Mangal" panose="02040503050203030202" pitchFamily="18" charset="0"/>
              </a:rPr>
              <a:t>ChemTube3D </a:t>
            </a:r>
            <a:r>
              <a:rPr lang="hi-IN" sz="2800" dirty="0">
                <a:latin typeface="Mangal" panose="02040503050203030202" pitchFamily="18" charset="0"/>
                <a:cs typeface="Mangal" panose="02040503050203030202" pitchFamily="18" charset="0"/>
              </a:rPr>
              <a:t>को अंडरग्रेजुएट्स द्वारा अंडरग्रेजुएट्स और एडवांस्ड स्कूल के छात्रों के लिए बनाया गया है। जिन लोगों ने वेब साइट और ऐप्स में योगदान दिया है, उन्हें उनके योगदान, वित्तीय सहायता और तारीख के विवरण के साथ </a:t>
            </a:r>
            <a:r>
              <a:rPr lang="hi-IN" sz="2800" dirty="0">
                <a:latin typeface="Mangal" panose="02040503050203030202" pitchFamily="18" charset="0"/>
              </a:rPr>
              <a:t>वेबसाइट पर सूचीबद्ध </a:t>
            </a:r>
            <a:r>
              <a:rPr lang="hi-IN" sz="2800" dirty="0">
                <a:latin typeface="Mangal" panose="02040503050203030202" pitchFamily="18" charset="0"/>
                <a:cs typeface="Mangal" panose="02040503050203030202" pitchFamily="18" charset="0"/>
              </a:rPr>
              <a:t>किया गया है। उनकी क्षमता, उत्साह और कड़ी मेहनत के बिना यह कुछ भी संभव नहीं </a:t>
            </a:r>
            <a:r>
              <a:rPr lang="hi-IN" sz="2800" dirty="0" smtClean="0">
                <a:latin typeface="Mangal" panose="02040503050203030202" pitchFamily="18" charset="0"/>
                <a:cs typeface="Mangal" panose="02040503050203030202" pitchFamily="18" charset="0"/>
              </a:rPr>
              <a:t>होता</a:t>
            </a:r>
            <a:endParaRPr lang="en-US" sz="2800" dirty="0" smtClean="0">
              <a:latin typeface="Mangal" panose="02040503050203030202" pitchFamily="18" charset="0"/>
              <a:cs typeface="Mangal" panose="02040503050203030202" pitchFamily="18" charset="0"/>
            </a:endParaRPr>
          </a:p>
          <a:p>
            <a:endParaRPr lang="en-US" sz="2800" dirty="0">
              <a:latin typeface="Mangal" panose="02040503050203030202" pitchFamily="18" charset="0"/>
              <a:cs typeface="Mangal" panose="02040503050203030202" pitchFamily="18" charset="0"/>
            </a:endParaRPr>
          </a:p>
          <a:p>
            <a:endParaRPr lang="en-US" dirty="0" smtClean="0">
              <a:latin typeface="Mangal" panose="02040503050203030202" pitchFamily="18" charset="0"/>
              <a:cs typeface="Mangal" panose="02040503050203030202" pitchFamily="18" charset="0"/>
            </a:endParaRPr>
          </a:p>
          <a:p>
            <a:endParaRPr lang="en-US" dirty="0">
              <a:latin typeface="Mangal" panose="02040503050203030202" pitchFamily="18" charset="0"/>
              <a:cs typeface="Mangal" panose="02040503050203030202" pitchFamily="18" charset="0"/>
            </a:endParaRPr>
          </a:p>
          <a:p>
            <a:endParaRPr lang="en-US" dirty="0">
              <a:latin typeface="Mangal" panose="02040503050203030202" pitchFamily="18" charset="0"/>
              <a:cs typeface="Mangal" panose="02040503050203030202" pitchFamily="18" charset="0"/>
            </a:endParaRPr>
          </a:p>
        </p:txBody>
      </p:sp>
      <p:pic>
        <p:nvPicPr>
          <p:cNvPr id="5" name="Picture 4"/>
          <p:cNvPicPr>
            <a:picLocks noChangeAspect="1"/>
          </p:cNvPicPr>
          <p:nvPr/>
        </p:nvPicPr>
        <p:blipFill>
          <a:blip r:embed="rId2"/>
          <a:stretch>
            <a:fillRect/>
          </a:stretch>
        </p:blipFill>
        <p:spPr>
          <a:xfrm>
            <a:off x="732183" y="4284507"/>
            <a:ext cx="10499035" cy="1029662"/>
          </a:xfrm>
          <a:prstGeom prst="rect">
            <a:avLst/>
          </a:prstGeom>
        </p:spPr>
      </p:pic>
      <p:sp>
        <p:nvSpPr>
          <p:cNvPr id="6" name="Rectangle 5"/>
          <p:cNvSpPr/>
          <p:nvPr/>
        </p:nvSpPr>
        <p:spPr>
          <a:xfrm>
            <a:off x="685800" y="461377"/>
            <a:ext cx="10220739" cy="769441"/>
          </a:xfrm>
          <a:prstGeom prst="rect">
            <a:avLst/>
          </a:prstGeom>
        </p:spPr>
        <p:txBody>
          <a:bodyPr wrap="square">
            <a:spAutoFit/>
          </a:bodyPr>
          <a:lstStyle/>
          <a:p>
            <a:r>
              <a:rPr lang="en-US" sz="4400" b="1" dirty="0" smtClean="0">
                <a:solidFill>
                  <a:srgbClr val="FFFF00"/>
                </a:solidFill>
              </a:rPr>
              <a:t>ChemTube 3D ( </a:t>
            </a:r>
            <a:r>
              <a:rPr lang="hi-IN" sz="4400" b="1" dirty="0">
                <a:solidFill>
                  <a:srgbClr val="FFFF00"/>
                </a:solidFill>
              </a:rPr>
              <a:t>केमट्यूब </a:t>
            </a:r>
            <a:r>
              <a:rPr lang="hi-IN" sz="4400" b="1" dirty="0" smtClean="0">
                <a:solidFill>
                  <a:srgbClr val="FFFF00"/>
                </a:solidFill>
              </a:rPr>
              <a:t>3डी</a:t>
            </a:r>
            <a:r>
              <a:rPr lang="en-US" sz="4400" b="1" dirty="0" smtClean="0">
                <a:solidFill>
                  <a:srgbClr val="FFFF00"/>
                </a:solidFill>
              </a:rPr>
              <a:t> )</a:t>
            </a:r>
            <a:r>
              <a:rPr lang="hi-IN" sz="4400" b="1" dirty="0" smtClean="0">
                <a:solidFill>
                  <a:srgbClr val="FFFF00"/>
                </a:solidFill>
              </a:rPr>
              <a:t> </a:t>
            </a:r>
            <a:r>
              <a:rPr lang="en-US" sz="4400" b="1" dirty="0" smtClean="0">
                <a:solidFill>
                  <a:srgbClr val="FFFF00"/>
                </a:solidFill>
              </a:rPr>
              <a:t>Team</a:t>
            </a:r>
            <a:endParaRPr lang="en-US" sz="4400" b="1" dirty="0">
              <a:solidFill>
                <a:srgbClr val="FFFF00"/>
              </a:solidFill>
            </a:endParaRPr>
          </a:p>
        </p:txBody>
      </p:sp>
    </p:spTree>
    <p:extLst>
      <p:ext uri="{BB962C8B-B14F-4D97-AF65-F5344CB8AC3E}">
        <p14:creationId xmlns:p14="http://schemas.microsoft.com/office/powerpoint/2010/main" val="270224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Em P Nick Gree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028" y="1606727"/>
            <a:ext cx="3400425" cy="22410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5002" y="1951681"/>
            <a:ext cx="7779026" cy="4093428"/>
          </a:xfrm>
          <a:prstGeom prst="rect">
            <a:avLst/>
          </a:prstGeom>
        </p:spPr>
        <p:txBody>
          <a:bodyPr wrap="square">
            <a:spAutoFit/>
          </a:bodyPr>
          <a:lstStyle/>
          <a:p>
            <a:r>
              <a:rPr lang="hi-IN" sz="2000" dirty="0">
                <a:latin typeface="Mangal" panose="02040503050203030202" pitchFamily="18" charset="0"/>
                <a:cs typeface="Mangal" panose="02040503050203030202" pitchFamily="18" charset="0"/>
              </a:rPr>
              <a:t>प्रोफेसर निक ग्रीव्स </a:t>
            </a:r>
            <a:r>
              <a:rPr lang="en-US" sz="2000" dirty="0">
                <a:latin typeface="Mangal" panose="02040503050203030202" pitchFamily="18" charset="0"/>
                <a:cs typeface="Mangal" panose="02040503050203030202" pitchFamily="18" charset="0"/>
              </a:rPr>
              <a:t>ChemTube3D </a:t>
            </a:r>
            <a:r>
              <a:rPr lang="hi-IN" sz="2000" dirty="0">
                <a:latin typeface="Mangal" panose="02040503050203030202" pitchFamily="18" charset="0"/>
                <a:cs typeface="Mangal" panose="02040503050203030202" pitchFamily="18" charset="0"/>
              </a:rPr>
              <a:t>के निर्माता </a:t>
            </a:r>
            <a:r>
              <a:rPr lang="hi-IN" sz="2000" dirty="0" smtClean="0">
                <a:latin typeface="Mangal" panose="02040503050203030202" pitchFamily="18" charset="0"/>
                <a:cs typeface="Mangal" panose="02040503050203030202" pitchFamily="18" charset="0"/>
              </a:rPr>
              <a:t>हैं</a:t>
            </a:r>
            <a:endParaRPr lang="en-US" sz="2000" dirty="0" smtClean="0">
              <a:latin typeface="Mangal" panose="02040503050203030202" pitchFamily="18" charset="0"/>
              <a:cs typeface="Mangal" panose="02040503050203030202" pitchFamily="18" charset="0"/>
            </a:endParaRPr>
          </a:p>
          <a:p>
            <a:endParaRPr lang="en-US" sz="2000" dirty="0" smtClean="0">
              <a:latin typeface="Mangal" panose="02040503050203030202" pitchFamily="18" charset="0"/>
              <a:cs typeface="Mangal" panose="02040503050203030202" pitchFamily="18" charset="0"/>
            </a:endParaRPr>
          </a:p>
          <a:p>
            <a:r>
              <a:rPr lang="hi-IN" sz="2000" dirty="0" smtClean="0">
                <a:latin typeface="Mangal" panose="02040503050203030202" pitchFamily="18" charset="0"/>
                <a:cs typeface="Mangal" panose="02040503050203030202" pitchFamily="18" charset="0"/>
              </a:rPr>
              <a:t>निक </a:t>
            </a:r>
            <a:r>
              <a:rPr lang="hi-IN" sz="2000" dirty="0">
                <a:latin typeface="Mangal" panose="02040503050203030202" pitchFamily="18" charset="0"/>
                <a:cs typeface="Mangal" panose="02040503050203030202" pitchFamily="18" charset="0"/>
              </a:rPr>
              <a:t>कैम्ब्रिज से स्नातक हैं और उन्होंने स्टुअर्ट वॉरेन के साथ स्टीरियोसेलेक्टिव हॉर्नर-विटिग प्रतिक्रिया पर काम करने के लिए 1986 में वहां पीएचडी प्राप्त की थी। इसके बाद </a:t>
            </a:r>
            <a:r>
              <a:rPr lang="hi-IN" sz="2000" dirty="0">
                <a:latin typeface="Mangal" panose="02040503050203030202" pitchFamily="18" charset="0"/>
              </a:rPr>
              <a:t>1989 में </a:t>
            </a:r>
            <a:r>
              <a:rPr lang="hi-IN" sz="2000" dirty="0" smtClean="0">
                <a:latin typeface="Mangal" panose="02040503050203030202" pitchFamily="18" charset="0"/>
                <a:cs typeface="Mangal" panose="02040503050203030202" pitchFamily="18" charset="0"/>
              </a:rPr>
              <a:t>कैलिफोर्निया </a:t>
            </a:r>
            <a:r>
              <a:rPr lang="hi-IN" sz="2000" dirty="0">
                <a:latin typeface="Mangal" panose="02040503050203030202" pitchFamily="18" charset="0"/>
                <a:cs typeface="Mangal" panose="02040503050203030202" pitchFamily="18" charset="0"/>
              </a:rPr>
              <a:t>के स्टैनफोर्ड विश्वविद्यालय में हार्कनेस फ़ेलोशिप और कैम्ब्रिज विश्वविद्यालय में रिसर्च फ़ेलोशिप प्राप्त </a:t>
            </a:r>
            <a:r>
              <a:rPr lang="hi-IN" sz="2000" dirty="0" smtClean="0">
                <a:latin typeface="Mangal" panose="02040503050203030202" pitchFamily="18" charset="0"/>
              </a:rPr>
              <a:t>की</a:t>
            </a:r>
            <a:r>
              <a:rPr lang="en-US" sz="2000" dirty="0" smtClean="0">
                <a:latin typeface="Mangal" panose="02040503050203030202" pitchFamily="18" charset="0"/>
              </a:rPr>
              <a:t> ,</a:t>
            </a:r>
            <a:r>
              <a:rPr lang="hi-IN" sz="2000" dirty="0" smtClean="0">
                <a:latin typeface="Mangal" panose="02040503050203030202" pitchFamily="18" charset="0"/>
              </a:rPr>
              <a:t>इसके </a:t>
            </a:r>
            <a:r>
              <a:rPr lang="hi-IN" sz="2000" dirty="0">
                <a:latin typeface="Mangal" panose="02040503050203030202" pitchFamily="18" charset="0"/>
              </a:rPr>
              <a:t>बाद उन्होंने </a:t>
            </a:r>
            <a:r>
              <a:rPr lang="en-US" sz="2000" dirty="0" smtClean="0">
                <a:latin typeface="Mangal" panose="02040503050203030202" pitchFamily="18" charset="0"/>
              </a:rPr>
              <a:t>2005</a:t>
            </a:r>
            <a:r>
              <a:rPr lang="hi-IN" sz="2000" dirty="0" smtClean="0">
                <a:latin typeface="Mangal" panose="02040503050203030202" pitchFamily="18" charset="0"/>
              </a:rPr>
              <a:t> </a:t>
            </a:r>
            <a:r>
              <a:rPr lang="hi-IN" sz="2000" dirty="0">
                <a:latin typeface="Mangal" panose="02040503050203030202" pitchFamily="18" charset="0"/>
              </a:rPr>
              <a:t>में </a:t>
            </a:r>
            <a:r>
              <a:rPr lang="en-US" sz="2000" dirty="0">
                <a:latin typeface="Mangal" panose="02040503050203030202" pitchFamily="18" charset="0"/>
                <a:cs typeface="Mangal" panose="02040503050203030202" pitchFamily="18" charset="0"/>
              </a:rPr>
              <a:t>University Teaching Fellowship (University of Liverpool) </a:t>
            </a:r>
            <a:r>
              <a:rPr lang="hi-IN" sz="2000" dirty="0">
                <a:latin typeface="Mangal" panose="02040503050203030202" pitchFamily="18" charset="0"/>
              </a:rPr>
              <a:t>प्राप्त की</a:t>
            </a:r>
            <a:r>
              <a:rPr lang="en-US" sz="2000" dirty="0">
                <a:latin typeface="Mangal" panose="02040503050203030202" pitchFamily="18" charset="0"/>
              </a:rPr>
              <a:t> </a:t>
            </a:r>
            <a:r>
              <a:rPr lang="hi-IN" sz="2000" dirty="0" smtClean="0">
                <a:latin typeface="Mangal" panose="02040503050203030202" pitchFamily="18" charset="0"/>
              </a:rPr>
              <a:t>लिवरपूल </a:t>
            </a:r>
            <a:r>
              <a:rPr lang="hi-IN" sz="2000" dirty="0">
                <a:latin typeface="Mangal" panose="02040503050203030202" pitchFamily="18" charset="0"/>
              </a:rPr>
              <a:t>विश्वविद्यालय </a:t>
            </a:r>
            <a:r>
              <a:rPr lang="hi-IN" sz="2000" dirty="0" smtClean="0">
                <a:latin typeface="Mangal" panose="02040503050203030202" pitchFamily="18" charset="0"/>
              </a:rPr>
              <a:t>में </a:t>
            </a:r>
            <a:r>
              <a:rPr lang="hi-IN" sz="2000" dirty="0" smtClean="0">
                <a:latin typeface="Mangal" panose="02040503050203030202" pitchFamily="18" charset="0"/>
                <a:cs typeface="Mangal" panose="02040503050203030202" pitchFamily="18" charset="0"/>
              </a:rPr>
              <a:t>उन्हें </a:t>
            </a:r>
            <a:r>
              <a:rPr lang="hi-IN" sz="2000" dirty="0">
                <a:latin typeface="Mangal" panose="02040503050203030202" pitchFamily="18" charset="0"/>
                <a:cs typeface="Mangal" panose="02040503050203030202" pitchFamily="18" charset="0"/>
              </a:rPr>
              <a:t>2015 में प्रोफेसर के रूप में पदोन्नत किया गया था</a:t>
            </a:r>
            <a:r>
              <a:rPr lang="hi-IN" sz="2000" dirty="0" smtClean="0">
                <a:latin typeface="Mangal" panose="02040503050203030202" pitchFamily="18" charset="0"/>
                <a:cs typeface="Mangal" panose="02040503050203030202" pitchFamily="18" charset="0"/>
              </a:rPr>
              <a:t>।</a:t>
            </a:r>
            <a:endParaRPr lang="en-US" sz="2000" dirty="0">
              <a:latin typeface="Mangal" panose="02040503050203030202" pitchFamily="18" charset="0"/>
              <a:cs typeface="Mangal" panose="02040503050203030202" pitchFamily="18" charset="0"/>
            </a:endParaRPr>
          </a:p>
          <a:p>
            <a:r>
              <a:rPr lang="en-US" sz="2000" dirty="0" smtClean="0">
                <a:latin typeface="Mangal" panose="02040503050203030202" pitchFamily="18" charset="0"/>
                <a:cs typeface="Mangal" panose="02040503050203030202" pitchFamily="18" charset="0"/>
              </a:rPr>
              <a:t>ChemTube3D </a:t>
            </a:r>
            <a:r>
              <a:rPr lang="hi-IN" sz="2000" dirty="0">
                <a:latin typeface="Mangal" panose="02040503050203030202" pitchFamily="18" charset="0"/>
                <a:cs typeface="Mangal" panose="02040503050203030202" pitchFamily="18" charset="0"/>
              </a:rPr>
              <a:t>के निर्माण और विकास के लिए शिक्षा पुरस्कार के लिए रॉयल सोसाइटी ऑफ केमिस्ट्री </a:t>
            </a:r>
            <a:r>
              <a:rPr lang="hi-IN" sz="2000" dirty="0">
                <a:latin typeface="Mangal" panose="02040503050203030202" pitchFamily="18" charset="0"/>
              </a:rPr>
              <a:t>के न्योहोम </a:t>
            </a:r>
            <a:r>
              <a:rPr lang="hi-IN" sz="2000" dirty="0">
                <a:latin typeface="Mangal" panose="02040503050203030202" pitchFamily="18" charset="0"/>
                <a:cs typeface="Mangal" panose="02040503050203030202" pitchFamily="18" charset="0"/>
              </a:rPr>
              <a:t>पुरस्कार 2015 से सम्मानित किया गया।</a:t>
            </a:r>
            <a:endParaRPr lang="en-US" sz="2000" dirty="0">
              <a:latin typeface="Mangal" panose="02040503050203030202" pitchFamily="18" charset="0"/>
              <a:cs typeface="Mangal" panose="02040503050203030202" pitchFamily="18" charset="0"/>
            </a:endParaRPr>
          </a:p>
        </p:txBody>
      </p:sp>
      <p:pic>
        <p:nvPicPr>
          <p:cNvPr id="5" name="Picture 4"/>
          <p:cNvPicPr>
            <a:picLocks noChangeAspect="1"/>
          </p:cNvPicPr>
          <p:nvPr/>
        </p:nvPicPr>
        <p:blipFill>
          <a:blip r:embed="rId3"/>
          <a:stretch>
            <a:fillRect/>
          </a:stretch>
        </p:blipFill>
        <p:spPr>
          <a:xfrm>
            <a:off x="8374028" y="307581"/>
            <a:ext cx="3400425" cy="1181100"/>
          </a:xfrm>
          <a:prstGeom prst="rect">
            <a:avLst/>
          </a:prstGeom>
        </p:spPr>
      </p:pic>
      <p:sp>
        <p:nvSpPr>
          <p:cNvPr id="8" name="Rectangle 7"/>
          <p:cNvSpPr/>
          <p:nvPr/>
        </p:nvSpPr>
        <p:spPr>
          <a:xfrm>
            <a:off x="595002" y="189535"/>
            <a:ext cx="10220739" cy="1754326"/>
          </a:xfrm>
          <a:prstGeom prst="rect">
            <a:avLst/>
          </a:prstGeom>
        </p:spPr>
        <p:txBody>
          <a:bodyPr wrap="square">
            <a:spAutoFit/>
          </a:bodyPr>
          <a:lstStyle/>
          <a:p>
            <a:r>
              <a:rPr lang="en-US" sz="3600" b="1" dirty="0">
                <a:solidFill>
                  <a:srgbClr val="FFFF00"/>
                </a:solidFill>
              </a:rPr>
              <a:t>Nick </a:t>
            </a:r>
            <a:r>
              <a:rPr lang="en-US" sz="3600" b="1" dirty="0" smtClean="0">
                <a:solidFill>
                  <a:srgbClr val="FFFF00"/>
                </a:solidFill>
              </a:rPr>
              <a:t>Greeves, MA </a:t>
            </a:r>
            <a:r>
              <a:rPr lang="en-US" sz="3600" b="1" dirty="0">
                <a:solidFill>
                  <a:srgbClr val="FFFF00"/>
                </a:solidFill>
              </a:rPr>
              <a:t>PhD NTF SFHEA</a:t>
            </a:r>
            <a:br>
              <a:rPr lang="en-US" sz="3600" b="1" dirty="0">
                <a:solidFill>
                  <a:srgbClr val="FFFF00"/>
                </a:solidFill>
              </a:rPr>
            </a:br>
            <a:r>
              <a:rPr lang="en-US" sz="3600" b="1" dirty="0">
                <a:solidFill>
                  <a:srgbClr val="FFFF00"/>
                </a:solidFill>
              </a:rPr>
              <a:t>Emeritus Professor</a:t>
            </a:r>
            <a:br>
              <a:rPr lang="en-US" sz="3600" b="1" dirty="0">
                <a:solidFill>
                  <a:srgbClr val="FFFF00"/>
                </a:solidFill>
              </a:rPr>
            </a:br>
            <a:r>
              <a:rPr lang="en-US" sz="3600" b="1" dirty="0">
                <a:solidFill>
                  <a:srgbClr val="FFFF00"/>
                </a:solidFill>
              </a:rPr>
              <a:t>Chemistry, university of </a:t>
            </a:r>
            <a:r>
              <a:rPr lang="en-US" sz="3600" b="1" dirty="0" smtClean="0">
                <a:solidFill>
                  <a:srgbClr val="FFFF00"/>
                </a:solidFill>
              </a:rPr>
              <a:t>Liverpool</a:t>
            </a:r>
            <a:endParaRPr lang="en-US" sz="3600" b="1" dirty="0">
              <a:solidFill>
                <a:srgbClr val="FFFF00"/>
              </a:solidFill>
            </a:endParaRPr>
          </a:p>
        </p:txBody>
      </p:sp>
      <p:sp>
        <p:nvSpPr>
          <p:cNvPr id="9" name="Rectangle 8"/>
          <p:cNvSpPr/>
          <p:nvPr/>
        </p:nvSpPr>
        <p:spPr>
          <a:xfrm>
            <a:off x="595002" y="6052929"/>
            <a:ext cx="7921177" cy="707886"/>
          </a:xfrm>
          <a:prstGeom prst="rect">
            <a:avLst/>
          </a:prstGeom>
        </p:spPr>
        <p:txBody>
          <a:bodyPr wrap="square">
            <a:spAutoFit/>
          </a:bodyPr>
          <a:lstStyle/>
          <a:p>
            <a:r>
              <a:rPr lang="en-US" sz="2000" b="1" dirty="0" smtClean="0">
                <a:solidFill>
                  <a:srgbClr val="92D050"/>
                </a:solidFill>
              </a:rPr>
              <a:t>NTF = National Teaching Fellowship</a:t>
            </a:r>
          </a:p>
          <a:p>
            <a:r>
              <a:rPr lang="en-US" sz="2000" b="1" dirty="0" smtClean="0">
                <a:solidFill>
                  <a:srgbClr val="92D050"/>
                </a:solidFill>
              </a:rPr>
              <a:t>SFHEA </a:t>
            </a:r>
            <a:r>
              <a:rPr lang="en-US" sz="2000" b="1" dirty="0">
                <a:solidFill>
                  <a:srgbClr val="92D050"/>
                </a:solidFill>
              </a:rPr>
              <a:t>= Senior Fellowship of the Higher Education Academy</a:t>
            </a:r>
          </a:p>
        </p:txBody>
      </p:sp>
    </p:spTree>
    <p:extLst>
      <p:ext uri="{BB962C8B-B14F-4D97-AF65-F5344CB8AC3E}">
        <p14:creationId xmlns:p14="http://schemas.microsoft.com/office/powerpoint/2010/main" val="2989038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575" y="225729"/>
            <a:ext cx="11523944" cy="649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i-IN" sz="4000" b="1" dirty="0">
                <a:solidFill>
                  <a:srgbClr val="FFFF00"/>
                </a:solidFill>
                <a:latin typeface="Gadugi" panose="020B0502040204020203" pitchFamily="34" charset="0"/>
              </a:rPr>
              <a:t>रसायन विज्ञान शिक्षण में </a:t>
            </a:r>
            <a:r>
              <a:rPr lang="en-US" sz="4000" b="1" dirty="0">
                <a:solidFill>
                  <a:srgbClr val="FFFF00"/>
                </a:solidFill>
                <a:latin typeface="Gadugi" panose="020B0502040204020203" pitchFamily="34" charset="0"/>
              </a:rPr>
              <a:t>ChemTube3D</a:t>
            </a:r>
          </a:p>
        </p:txBody>
      </p:sp>
      <p:sp>
        <p:nvSpPr>
          <p:cNvPr id="7" name="Rectangle 6"/>
          <p:cNvSpPr/>
          <p:nvPr/>
        </p:nvSpPr>
        <p:spPr>
          <a:xfrm>
            <a:off x="212575" y="1111052"/>
            <a:ext cx="11595847" cy="1815882"/>
          </a:xfrm>
          <a:prstGeom prst="rect">
            <a:avLst/>
          </a:prstGeom>
        </p:spPr>
        <p:txBody>
          <a:bodyPr wrap="square">
            <a:spAutoFit/>
          </a:bodyPr>
          <a:lstStyle/>
          <a:p>
            <a:r>
              <a:rPr lang="en-US" sz="2800" dirty="0">
                <a:latin typeface="Mangal" panose="02040503050203030202" pitchFamily="18" charset="0"/>
                <a:cs typeface="Mangal" panose="02040503050203030202" pitchFamily="18" charset="0"/>
              </a:rPr>
              <a:t>ChemTube3D </a:t>
            </a:r>
            <a:r>
              <a:rPr lang="hi-IN" sz="2800" dirty="0">
                <a:latin typeface="Mangal" panose="02040503050203030202" pitchFamily="18" charset="0"/>
                <a:cs typeface="Mangal" panose="02040503050203030202" pitchFamily="18" charset="0"/>
              </a:rPr>
              <a:t>एक खुला शैक्षिक संसाधन (</a:t>
            </a:r>
            <a:r>
              <a:rPr lang="en-US" sz="2800" dirty="0">
                <a:latin typeface="Mangal" panose="02040503050203030202" pitchFamily="18" charset="0"/>
                <a:cs typeface="Mangal" panose="02040503050203030202" pitchFamily="18" charset="0"/>
              </a:rPr>
              <a:t>OER) </a:t>
            </a:r>
            <a:r>
              <a:rPr lang="hi-IN" sz="2800" dirty="0">
                <a:latin typeface="Mangal" panose="02040503050203030202" pitchFamily="18" charset="0"/>
                <a:cs typeface="Mangal" panose="02040503050203030202" pitchFamily="18" charset="0"/>
              </a:rPr>
              <a:t>है जिसमें उन्नत स्कूल रसायन विज्ञान और विश्वविद्यालय रसायन विज्ञान पाठ्यक्रमों में कुछ सबसे महत्वपूर्ण विषयों का अध्ययन करने वाले छात्रों के लिए सहायक जानकारी के साथ इंटरैक्टिव 3</a:t>
            </a:r>
            <a:r>
              <a:rPr lang="en-US" sz="2800" dirty="0">
                <a:latin typeface="Mangal" panose="02040503050203030202" pitchFamily="18" charset="0"/>
                <a:cs typeface="Mangal" panose="02040503050203030202" pitchFamily="18" charset="0"/>
              </a:rPr>
              <a:t>D </a:t>
            </a:r>
            <a:r>
              <a:rPr lang="hi-IN" sz="2800" dirty="0">
                <a:latin typeface="Mangal" panose="02040503050203030202" pitchFamily="18" charset="0"/>
                <a:cs typeface="Mangal" panose="02040503050203030202" pitchFamily="18" charset="0"/>
              </a:rPr>
              <a:t>रसायन विज्ञान एनिमेशन और संरचनाएं शामिल </a:t>
            </a:r>
            <a:r>
              <a:rPr lang="hi-IN" sz="2800" dirty="0" smtClean="0">
                <a:latin typeface="Mangal" panose="02040503050203030202" pitchFamily="18" charset="0"/>
                <a:cs typeface="Mangal" panose="02040503050203030202" pitchFamily="18" charset="0"/>
              </a:rPr>
              <a:t>हैं</a:t>
            </a:r>
            <a:r>
              <a:rPr lang="en-US" sz="2800" dirty="0" smtClean="0">
                <a:latin typeface="Mangal" panose="02040503050203030202" pitchFamily="18" charset="0"/>
                <a:cs typeface="Mangal" panose="02040503050203030202" pitchFamily="18" charset="0"/>
              </a:rPr>
              <a:t> </a:t>
            </a:r>
            <a:r>
              <a:rPr lang="hi-IN" sz="2800" dirty="0" smtClean="0">
                <a:latin typeface="Mangal" panose="02040503050203030202" pitchFamily="18" charset="0"/>
                <a:cs typeface="Mangal" panose="02040503050203030202" pitchFamily="18" charset="0"/>
              </a:rPr>
              <a:t>।</a:t>
            </a:r>
            <a:endParaRPr lang="en-US" sz="2800" dirty="0">
              <a:latin typeface="Mangal" panose="02040503050203030202" pitchFamily="18" charset="0"/>
              <a:cs typeface="Mangal" panose="02040503050203030202" pitchFamily="18" charset="0"/>
            </a:endParaRPr>
          </a:p>
        </p:txBody>
      </p:sp>
      <p:pic>
        <p:nvPicPr>
          <p:cNvPr id="8" name="Picture 7"/>
          <p:cNvPicPr>
            <a:picLocks noChangeAspect="1"/>
          </p:cNvPicPr>
          <p:nvPr/>
        </p:nvPicPr>
        <p:blipFill>
          <a:blip r:embed="rId2"/>
          <a:stretch>
            <a:fillRect/>
          </a:stretch>
        </p:blipFill>
        <p:spPr>
          <a:xfrm>
            <a:off x="1216961" y="3162322"/>
            <a:ext cx="9676840" cy="3235463"/>
          </a:xfrm>
          <a:prstGeom prst="rect">
            <a:avLst/>
          </a:prstGeom>
          <a:ln>
            <a:solidFill>
              <a:schemeClr val="bg1">
                <a:lumMod val="85000"/>
              </a:schemeClr>
            </a:solidFill>
          </a:ln>
          <a:effectLst>
            <a:outerShdw blurRad="63500" sx="102000" sy="102000" algn="ctr" rotWithShape="0">
              <a:prstClr val="black">
                <a:alpha val="40000"/>
              </a:prstClr>
            </a:outerShdw>
          </a:effectLst>
        </p:spPr>
      </p:pic>
      <p:sp>
        <p:nvSpPr>
          <p:cNvPr id="2" name="Rectangle 1"/>
          <p:cNvSpPr/>
          <p:nvPr/>
        </p:nvSpPr>
        <p:spPr>
          <a:xfrm>
            <a:off x="4321830" y="6028453"/>
            <a:ext cx="3467103" cy="369332"/>
          </a:xfrm>
          <a:prstGeom prst="rect">
            <a:avLst/>
          </a:prstGeom>
        </p:spPr>
        <p:txBody>
          <a:bodyPr wrap="none">
            <a:spAutoFit/>
          </a:bodyPr>
          <a:lstStyle/>
          <a:p>
            <a:r>
              <a:rPr lang="en-US" b="1" dirty="0" smtClean="0"/>
              <a:t>Source: https</a:t>
            </a:r>
            <a:r>
              <a:rPr lang="en-US" b="1" dirty="0"/>
              <a:t>://chemtube3d.com/</a:t>
            </a:r>
          </a:p>
        </p:txBody>
      </p:sp>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73855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537" y="1456267"/>
            <a:ext cx="11488250" cy="4881283"/>
          </a:xfrm>
        </p:spPr>
      </p:pic>
      <p:sp>
        <p:nvSpPr>
          <p:cNvPr id="5" name="Rectangle 4"/>
          <p:cNvSpPr/>
          <p:nvPr/>
        </p:nvSpPr>
        <p:spPr>
          <a:xfrm>
            <a:off x="351537" y="443318"/>
            <a:ext cx="10089777" cy="646331"/>
          </a:xfrm>
          <a:prstGeom prst="rect">
            <a:avLst/>
          </a:prstGeom>
        </p:spPr>
        <p:txBody>
          <a:bodyPr wrap="square">
            <a:spAutoFit/>
          </a:bodyPr>
          <a:lstStyle/>
          <a:p>
            <a:r>
              <a:rPr lang="en-US" sz="3600" b="1" dirty="0" smtClean="0">
                <a:solidFill>
                  <a:srgbClr val="FFFF00"/>
                </a:solidFill>
              </a:rPr>
              <a:t>https</a:t>
            </a:r>
            <a:r>
              <a:rPr lang="en-US" sz="3600" b="1" dirty="0">
                <a:solidFill>
                  <a:srgbClr val="FFFF00"/>
                </a:solidFill>
              </a:rPr>
              <a:t>://</a:t>
            </a:r>
            <a:r>
              <a:rPr lang="en-US" sz="3600" b="1" dirty="0" smtClean="0">
                <a:solidFill>
                  <a:srgbClr val="FFFF00"/>
                </a:solidFill>
              </a:rPr>
              <a:t>chemtube3d.com/  </a:t>
            </a:r>
            <a:r>
              <a:rPr lang="hi-IN" sz="3600" b="1" dirty="0" smtClean="0">
                <a:solidFill>
                  <a:srgbClr val="FFFF00"/>
                </a:solidFill>
              </a:rPr>
              <a:t>पर </a:t>
            </a:r>
            <a:r>
              <a:rPr lang="hi-IN" sz="3600" b="1" dirty="0">
                <a:solidFill>
                  <a:srgbClr val="FFFF00"/>
                </a:solidFill>
              </a:rPr>
              <a:t>जाए</a:t>
            </a:r>
            <a:r>
              <a:rPr lang="en-US" sz="3600" b="1" dirty="0" smtClean="0">
                <a:solidFill>
                  <a:srgbClr val="FFFF00"/>
                </a:solidFill>
              </a:rPr>
              <a:t>  </a:t>
            </a:r>
            <a:endParaRPr lang="en-US" sz="3600" dirty="0">
              <a:solidFill>
                <a:srgbClr val="FFFF00"/>
              </a:solidFill>
            </a:endParaRPr>
          </a:p>
        </p:txBody>
      </p:sp>
    </p:spTree>
    <p:extLst>
      <p:ext uri="{BB962C8B-B14F-4D97-AF65-F5344CB8AC3E}">
        <p14:creationId xmlns:p14="http://schemas.microsoft.com/office/powerpoint/2010/main" val="1011392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729" y="958079"/>
            <a:ext cx="11584642" cy="523220"/>
          </a:xfrm>
          <a:prstGeom prst="rect">
            <a:avLst/>
          </a:prstGeom>
        </p:spPr>
        <p:txBody>
          <a:bodyPr wrap="square">
            <a:spAutoFit/>
          </a:bodyPr>
          <a:lstStyle/>
          <a:p>
            <a:r>
              <a:rPr lang="en-US" sz="2800" b="1" dirty="0" smtClean="0">
                <a:solidFill>
                  <a:srgbClr val="FFFF00"/>
                </a:solidFill>
              </a:rPr>
              <a:t>Click on “A Level” =&gt; Atomic Orbitals</a:t>
            </a:r>
            <a:endParaRPr lang="en-US" sz="2800" dirty="0">
              <a:solidFill>
                <a:srgbClr val="FFFF00"/>
              </a:solidFill>
            </a:endParaRPr>
          </a:p>
        </p:txBody>
      </p:sp>
      <p:sp>
        <p:nvSpPr>
          <p:cNvPr id="4" name="Rectangle 3"/>
          <p:cNvSpPr/>
          <p:nvPr/>
        </p:nvSpPr>
        <p:spPr>
          <a:xfrm>
            <a:off x="322729" y="287187"/>
            <a:ext cx="11773374" cy="461665"/>
          </a:xfrm>
          <a:prstGeom prst="rect">
            <a:avLst/>
          </a:prstGeom>
        </p:spPr>
        <p:txBody>
          <a:bodyPr wrap="square">
            <a:spAutoFit/>
          </a:bodyPr>
          <a:lstStyle/>
          <a:p>
            <a:r>
              <a:rPr lang="hi-IN" sz="2400" b="1" dirty="0" smtClean="0">
                <a:solidFill>
                  <a:srgbClr val="FFFF00"/>
                </a:solidFill>
              </a:rPr>
              <a:t>केमट्यूब</a:t>
            </a:r>
            <a:r>
              <a:rPr lang="en-US" sz="2400" b="1" dirty="0" smtClean="0">
                <a:solidFill>
                  <a:srgbClr val="FFFF00"/>
                </a:solidFill>
              </a:rPr>
              <a:t> - </a:t>
            </a:r>
            <a:r>
              <a:rPr lang="hi-IN" sz="2400" b="1" dirty="0" smtClean="0">
                <a:solidFill>
                  <a:srgbClr val="FFFF00"/>
                </a:solidFill>
              </a:rPr>
              <a:t>3डी </a:t>
            </a:r>
            <a:r>
              <a:rPr lang="hi-IN" sz="2400" b="1" dirty="0">
                <a:solidFill>
                  <a:srgbClr val="FFFF00"/>
                </a:solidFill>
              </a:rPr>
              <a:t>टूल्स का उपयोग </a:t>
            </a:r>
            <a:r>
              <a:rPr lang="hi-IN" sz="2400" b="1" dirty="0" smtClean="0">
                <a:solidFill>
                  <a:srgbClr val="FFFF00"/>
                </a:solidFill>
              </a:rPr>
              <a:t>करके कक्षक </a:t>
            </a:r>
            <a:r>
              <a:rPr lang="en-US" sz="2400" b="1" dirty="0">
                <a:solidFill>
                  <a:srgbClr val="FFFF00"/>
                </a:solidFill>
              </a:rPr>
              <a:t>(</a:t>
            </a:r>
            <a:r>
              <a:rPr lang="en-US" sz="2400" b="1" dirty="0" smtClean="0">
                <a:solidFill>
                  <a:srgbClr val="FFFF00"/>
                </a:solidFill>
              </a:rPr>
              <a:t>orbitals) </a:t>
            </a:r>
            <a:r>
              <a:rPr lang="hi-IN" sz="2400" b="1" dirty="0">
                <a:solidFill>
                  <a:srgbClr val="FFFF00"/>
                </a:solidFill>
              </a:rPr>
              <a:t>के </a:t>
            </a:r>
            <a:r>
              <a:rPr lang="hi-IN" sz="2400" b="1" dirty="0" smtClean="0">
                <a:solidFill>
                  <a:srgbClr val="FFFF00"/>
                </a:solidFill>
              </a:rPr>
              <a:t>आकार </a:t>
            </a:r>
            <a:r>
              <a:rPr lang="hi-IN" sz="2400" b="1" dirty="0">
                <a:solidFill>
                  <a:srgbClr val="FFFF00"/>
                </a:solidFill>
              </a:rPr>
              <a:t>की व्याख्या करना</a:t>
            </a:r>
            <a:endParaRPr lang="en-US" sz="2400" dirty="0"/>
          </a:p>
        </p:txBody>
      </p:sp>
      <p:pic>
        <p:nvPicPr>
          <p:cNvPr id="7" name="Picture 6"/>
          <p:cNvPicPr>
            <a:picLocks noChangeAspect="1"/>
          </p:cNvPicPr>
          <p:nvPr/>
        </p:nvPicPr>
        <p:blipFill rotWithShape="1">
          <a:blip r:embed="rId2"/>
          <a:srcRect t="13995" b="14266"/>
          <a:stretch/>
        </p:blipFill>
        <p:spPr>
          <a:xfrm>
            <a:off x="210914" y="1690526"/>
            <a:ext cx="11808272" cy="4762696"/>
          </a:xfrm>
          <a:prstGeom prst="rect">
            <a:avLst/>
          </a:prstGeom>
        </p:spPr>
      </p:pic>
    </p:spTree>
    <p:extLst>
      <p:ext uri="{BB962C8B-B14F-4D97-AF65-F5344CB8AC3E}">
        <p14:creationId xmlns:p14="http://schemas.microsoft.com/office/powerpoint/2010/main" val="3492935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141" y="1588498"/>
            <a:ext cx="10824882" cy="4986641"/>
          </a:xfrm>
        </p:spPr>
      </p:pic>
      <p:sp>
        <p:nvSpPr>
          <p:cNvPr id="2" name="TextBox 1"/>
          <p:cNvSpPr txBox="1"/>
          <p:nvPr/>
        </p:nvSpPr>
        <p:spPr>
          <a:xfrm>
            <a:off x="726141" y="295836"/>
            <a:ext cx="8788919" cy="646331"/>
          </a:xfrm>
          <a:prstGeom prst="rect">
            <a:avLst/>
          </a:prstGeom>
          <a:noFill/>
        </p:spPr>
        <p:txBody>
          <a:bodyPr wrap="square" rtlCol="0">
            <a:spAutoFit/>
          </a:bodyPr>
          <a:lstStyle/>
          <a:p>
            <a:r>
              <a:rPr lang="en-US" sz="3600" dirty="0">
                <a:solidFill>
                  <a:srgbClr val="FFFF00"/>
                </a:solidFill>
                <a:latin typeface="Mangal" panose="02040503050203030202" pitchFamily="18" charset="0"/>
                <a:cs typeface="Mangal" panose="02040503050203030202" pitchFamily="18" charset="0"/>
              </a:rPr>
              <a:t>s</a:t>
            </a:r>
            <a:r>
              <a:rPr lang="en-US" sz="3600" dirty="0" smtClean="0">
                <a:solidFill>
                  <a:srgbClr val="FFFF00"/>
                </a:solidFill>
                <a:latin typeface="Mangal" panose="02040503050203030202" pitchFamily="18" charset="0"/>
                <a:cs typeface="Mangal" panose="02040503050203030202" pitchFamily="18" charset="0"/>
              </a:rPr>
              <a:t> </a:t>
            </a:r>
            <a:r>
              <a:rPr lang="hi-IN" sz="3600" dirty="0" smtClean="0">
                <a:solidFill>
                  <a:srgbClr val="FFFF00"/>
                </a:solidFill>
                <a:latin typeface="Mangal" panose="02040503050203030202" pitchFamily="18" charset="0"/>
                <a:cs typeface="Mangal" panose="02040503050203030202" pitchFamily="18" charset="0"/>
              </a:rPr>
              <a:t>कक्षक </a:t>
            </a:r>
            <a:r>
              <a:rPr lang="en-US" sz="3600" dirty="0" smtClean="0">
                <a:solidFill>
                  <a:srgbClr val="FFFF00"/>
                </a:solidFill>
                <a:latin typeface="Mangal" panose="02040503050203030202" pitchFamily="18" charset="0"/>
                <a:cs typeface="Mangal" panose="02040503050203030202" pitchFamily="18" charset="0"/>
              </a:rPr>
              <a:t>(orbital) </a:t>
            </a:r>
            <a:r>
              <a:rPr lang="hi-IN" sz="3600" dirty="0" smtClean="0">
                <a:solidFill>
                  <a:srgbClr val="FFFF00"/>
                </a:solidFill>
                <a:latin typeface="Mangal" panose="02040503050203030202" pitchFamily="18" charset="0"/>
                <a:cs typeface="Mangal" panose="02040503050203030202" pitchFamily="18" charset="0"/>
              </a:rPr>
              <a:t>की </a:t>
            </a:r>
            <a:r>
              <a:rPr lang="hi-IN" sz="3600" dirty="0">
                <a:solidFill>
                  <a:srgbClr val="FFFF00"/>
                </a:solidFill>
                <a:latin typeface="Mangal" panose="02040503050203030202" pitchFamily="18" charset="0"/>
                <a:cs typeface="Mangal" panose="02040503050203030202" pitchFamily="18" charset="0"/>
              </a:rPr>
              <a:t>आकृति </a:t>
            </a:r>
            <a:endParaRPr lang="en-US" sz="3600" dirty="0">
              <a:solidFill>
                <a:srgbClr val="FFFF00"/>
              </a:solidFill>
              <a:latin typeface="Mangal" panose="02040503050203030202" pitchFamily="18" charset="0"/>
              <a:cs typeface="Mangal" panose="02040503050203030202" pitchFamily="18" charset="0"/>
            </a:endParaRPr>
          </a:p>
        </p:txBody>
      </p:sp>
      <p:sp>
        <p:nvSpPr>
          <p:cNvPr id="5" name="Rectangle 4"/>
          <p:cNvSpPr/>
          <p:nvPr/>
        </p:nvSpPr>
        <p:spPr>
          <a:xfrm>
            <a:off x="726141" y="942167"/>
            <a:ext cx="6413694" cy="523220"/>
          </a:xfrm>
          <a:prstGeom prst="rect">
            <a:avLst/>
          </a:prstGeom>
        </p:spPr>
        <p:txBody>
          <a:bodyPr wrap="square">
            <a:spAutoFit/>
          </a:bodyPr>
          <a:lstStyle/>
          <a:p>
            <a:r>
              <a:rPr lang="en-US" sz="2800" b="1" dirty="0" smtClean="0"/>
              <a:t>Click on “s-orbitals”</a:t>
            </a:r>
            <a:endParaRPr lang="en-US" sz="2400" dirty="0"/>
          </a:p>
        </p:txBody>
      </p:sp>
    </p:spTree>
    <p:extLst>
      <p:ext uri="{BB962C8B-B14F-4D97-AF65-F5344CB8AC3E}">
        <p14:creationId xmlns:p14="http://schemas.microsoft.com/office/powerpoint/2010/main" val="593398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543</TotalTime>
  <Words>817</Words>
  <Application>Microsoft Office PowerPoint</Application>
  <PresentationFormat>Widescreen</PresentationFormat>
  <Paragraphs>76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Gadugi</vt:lpstr>
      <vt:lpstr>Mangal</vt:lpstr>
      <vt:lpstr>Wingdings</vt:lpstr>
      <vt:lpstr>Celestial</vt:lpstr>
      <vt:lpstr>Explore Chemistry with  ChemTube3D (in Hindi)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CHEMTUBE 3D का उपयोग करके अणुओं की ज्यामिति की व्याख्या  (vsepr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Yogendra Kothari</dc:creator>
  <cp:lastModifiedBy>Yogendra Kothari</cp:lastModifiedBy>
  <cp:revision>368</cp:revision>
  <dcterms:created xsi:type="dcterms:W3CDTF">2021-02-18T02:30:56Z</dcterms:created>
  <dcterms:modified xsi:type="dcterms:W3CDTF">2024-04-12T02:52:30Z</dcterms:modified>
</cp:coreProperties>
</file>